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71" r:id="rId4"/>
    <p:sldId id="266" r:id="rId5"/>
    <p:sldId id="267" r:id="rId6"/>
    <p:sldId id="258" r:id="rId7"/>
    <p:sldId id="269" r:id="rId8"/>
    <p:sldId id="268" r:id="rId9"/>
    <p:sldId id="270" r:id="rId10"/>
    <p:sldId id="272" r:id="rId11"/>
    <p:sldId id="273" r:id="rId12"/>
    <p:sldId id="274" r:id="rId13"/>
    <p:sldId id="275" r:id="rId14"/>
    <p:sldId id="276" r:id="rId15"/>
  </p:sldIdLst>
  <p:sldSz cx="12192000" cy="6858000"/>
  <p:notesSz cx="6858000" cy="9144000"/>
  <p:defaultTextStyle>
    <a:defPPr>
      <a:defRPr lang="sr-Latn-R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60" autoAdjust="0"/>
    <p:restoredTop sz="94660"/>
  </p:normalViewPr>
  <p:slideViewPr>
    <p:cSldViewPr snapToGrid="0">
      <p:cViewPr>
        <p:scale>
          <a:sx n="79" d="100"/>
          <a:sy n="79" d="100"/>
        </p:scale>
        <p:origin x="-102" y="-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Naslovni slaj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xmlns="" id="{64A39866-4A0A-4B68-AD3A-F04ECE1FA52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xmlns="" id="{602C21A3-0F9C-4812-93B6-06615264C5D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hr-HR"/>
              <a:t>Kliknite da biste uredili stil podnaslova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xmlns="" id="{5B23289E-2B13-49BA-91E6-A62DE6CBB1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65B4DF-4B67-4677-A16B-68CF672AD11A}" type="datetimeFigureOut">
              <a:rPr lang="hr-HR" smtClean="0"/>
              <a:t>4.5.2020.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xmlns="" id="{57D963DA-D37D-4650-9A12-E07C482A43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xmlns="" id="{78995C2C-A4C8-4494-B129-68E7681FFA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E49445-400F-4B67-811B-83A9B412CB0E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1640461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slov i okomit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xmlns="" id="{874317A1-E6DD-40D6-A77F-28AFB9E111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xmlns="" id="{C647E037-FC47-4D2C-9301-A373D41F5F9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r-HR"/>
              <a:t>Kliknite da biste uredili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 stilove teksta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xmlns="" id="{977A209D-0741-4AD6-90CD-9B26FB5F26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65B4DF-4B67-4677-A16B-68CF672AD11A}" type="datetimeFigureOut">
              <a:rPr lang="hr-HR" smtClean="0"/>
              <a:t>4.5.2020.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xmlns="" id="{29AFBC37-A42B-4BE8-A703-49CD57DA22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xmlns="" id="{6B86F451-AD03-4BE3-8EF8-017E614BBC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E49445-400F-4B67-811B-83A9B412CB0E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2371542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Okomiti naslov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komiti naslov 1">
            <a:extLst>
              <a:ext uri="{FF2B5EF4-FFF2-40B4-BE49-F238E27FC236}">
                <a16:creationId xmlns:a16="http://schemas.microsoft.com/office/drawing/2014/main" xmlns="" id="{C93378FC-25B2-4328-85C8-1072007BA99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xmlns="" id="{AFC030A2-EB11-44FE-BFC8-055708ECEA7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hr-HR"/>
              <a:t>Kliknite da biste uredili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 stilove teksta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xmlns="" id="{7A82597A-5AAA-4D79-B53B-88BA805389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65B4DF-4B67-4677-A16B-68CF672AD11A}" type="datetimeFigureOut">
              <a:rPr lang="hr-HR" smtClean="0"/>
              <a:t>4.5.2020.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xmlns="" id="{23A246EC-4231-48B7-9624-B88A519E28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xmlns="" id="{599E1AB1-E11B-4DC1-9FDE-35C156390E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E49445-400F-4B67-811B-83A9B412CB0E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3936060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slov i sadržaj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xmlns="" id="{3D1693C7-079F-45A5-B097-4DF686531B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xmlns="" id="{1489BD2E-5302-43B5-8227-97AE4460BB3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r-HR"/>
              <a:t>Kliknite da biste uredili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 stilove teksta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xmlns="" id="{6BF9E203-3314-4D71-BBD9-B504D33955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65B4DF-4B67-4677-A16B-68CF672AD11A}" type="datetimeFigureOut">
              <a:rPr lang="hr-HR" smtClean="0"/>
              <a:t>4.5.2020.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xmlns="" id="{153DDDE7-DA43-4FA4-81EF-BCEA03381E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xmlns="" id="{0370CF71-EDA3-4418-B0ED-E2E2B09D16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E49445-400F-4B67-811B-83A9B412CB0E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7105551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aglavlje sekci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xmlns="" id="{E03A8524-5F73-41F3-9CBF-3272DFD683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xmlns="" id="{612CA202-36CA-486E-BE6D-1C189ACF80B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r-HR"/>
              <a:t>Kliknite da biste uredili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xmlns="" id="{C658EB07-A847-4FB6-960F-099B5B4BED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65B4DF-4B67-4677-A16B-68CF672AD11A}" type="datetimeFigureOut">
              <a:rPr lang="hr-HR" smtClean="0"/>
              <a:t>4.5.2020.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xmlns="" id="{5738CFC3-BF96-49D7-AB24-86A7300412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xmlns="" id="{36A72B2E-08CB-47AE-BDB1-3FE29B8DF1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E49445-400F-4B67-811B-83A9B412CB0E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6474441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sadržaj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xmlns="" id="{40FB2924-1C2D-4B52-9E42-86F561B42F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xmlns="" id="{9165131D-690A-4E09-9C4B-7D5201E7181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Kliknite da biste uredili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 stilove teksta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xmlns="" id="{856BAC12-A6A3-4D1C-982D-DA90B99CB94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Kliknite da biste uredili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 stilove teksta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xmlns="" id="{DE20D138-1E9E-499C-B40C-4FC56B6170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65B4DF-4B67-4677-A16B-68CF672AD11A}" type="datetimeFigureOut">
              <a:rPr lang="hr-HR" smtClean="0"/>
              <a:t>4.5.2020.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xmlns="" id="{EC06D7DD-AA54-48D5-9F42-AB0E173D9E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xmlns="" id="{FFD59854-995E-4BB9-A1DC-F4891FF303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E49445-400F-4B67-811B-83A9B412CB0E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416642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Usporedb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xmlns="" id="{4B92F4CA-D977-452B-AFF2-AFDFBE8BF4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xmlns="" id="{F0AC84B8-0AA7-4E4E-99F3-247AB9D4DCC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Kliknite da biste uredili matrice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xmlns="" id="{4EB8FD89-87D9-4524-A9E2-37CB1CDE7E1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hr-HR"/>
              <a:t>Kliknite da biste uredili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 stilove teksta</a:t>
            </a:r>
          </a:p>
        </p:txBody>
      </p:sp>
      <p:sp>
        <p:nvSpPr>
          <p:cNvPr id="5" name="Rezervirano mjesto teksta 4">
            <a:extLst>
              <a:ext uri="{FF2B5EF4-FFF2-40B4-BE49-F238E27FC236}">
                <a16:creationId xmlns:a16="http://schemas.microsoft.com/office/drawing/2014/main" xmlns="" id="{B5A5EA1E-49EF-4E94-A6B8-C43DAF2F027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Kliknite da biste uredili matrice</a:t>
            </a:r>
          </a:p>
        </p:txBody>
      </p:sp>
      <p:sp>
        <p:nvSpPr>
          <p:cNvPr id="6" name="Rezervirano mjesto sadržaja 5">
            <a:extLst>
              <a:ext uri="{FF2B5EF4-FFF2-40B4-BE49-F238E27FC236}">
                <a16:creationId xmlns:a16="http://schemas.microsoft.com/office/drawing/2014/main" xmlns="" id="{40D4338C-98EA-4BD0-8B5C-190D089785D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hr-HR"/>
              <a:t>Kliknite da biste uredili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 stilove teksta</a:t>
            </a:r>
          </a:p>
        </p:txBody>
      </p:sp>
      <p:sp>
        <p:nvSpPr>
          <p:cNvPr id="7" name="Rezervirano mjesto datuma 6">
            <a:extLst>
              <a:ext uri="{FF2B5EF4-FFF2-40B4-BE49-F238E27FC236}">
                <a16:creationId xmlns:a16="http://schemas.microsoft.com/office/drawing/2014/main" xmlns="" id="{24EEDD6F-15FF-4D2E-BB49-36ACA4FC73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65B4DF-4B67-4677-A16B-68CF672AD11A}" type="datetimeFigureOut">
              <a:rPr lang="hr-HR" smtClean="0"/>
              <a:t>4.5.2020.</a:t>
            </a:fld>
            <a:endParaRPr lang="hr-HR"/>
          </a:p>
        </p:txBody>
      </p:sp>
      <p:sp>
        <p:nvSpPr>
          <p:cNvPr id="8" name="Rezervirano mjesto podnožja 7">
            <a:extLst>
              <a:ext uri="{FF2B5EF4-FFF2-40B4-BE49-F238E27FC236}">
                <a16:creationId xmlns:a16="http://schemas.microsoft.com/office/drawing/2014/main" xmlns="" id="{2121DE92-447F-4D07-B441-4B428AAAE7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9" name="Rezervirano mjesto broja slajda 8">
            <a:extLst>
              <a:ext uri="{FF2B5EF4-FFF2-40B4-BE49-F238E27FC236}">
                <a16:creationId xmlns:a16="http://schemas.microsoft.com/office/drawing/2014/main" xmlns="" id="{089AA4D0-551C-47BC-B689-B91DA28C57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E49445-400F-4B67-811B-83A9B412CB0E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434748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amo naslo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xmlns="" id="{4FB3F2E2-F6C4-46E6-934E-93CAFC1BFE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datuma 2">
            <a:extLst>
              <a:ext uri="{FF2B5EF4-FFF2-40B4-BE49-F238E27FC236}">
                <a16:creationId xmlns:a16="http://schemas.microsoft.com/office/drawing/2014/main" xmlns="" id="{FFA7CE89-886F-4265-B79A-E21B1EE391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65B4DF-4B67-4677-A16B-68CF672AD11A}" type="datetimeFigureOut">
              <a:rPr lang="hr-HR" smtClean="0"/>
              <a:t>4.5.2020.</a:t>
            </a:fld>
            <a:endParaRPr lang="hr-HR"/>
          </a:p>
        </p:txBody>
      </p:sp>
      <p:sp>
        <p:nvSpPr>
          <p:cNvPr id="4" name="Rezervirano mjesto podnožja 3">
            <a:extLst>
              <a:ext uri="{FF2B5EF4-FFF2-40B4-BE49-F238E27FC236}">
                <a16:creationId xmlns:a16="http://schemas.microsoft.com/office/drawing/2014/main" xmlns="" id="{B9CFA846-FBEC-4134-8B37-F800FBF0DF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5" name="Rezervirano mjesto broja slajda 4">
            <a:extLst>
              <a:ext uri="{FF2B5EF4-FFF2-40B4-BE49-F238E27FC236}">
                <a16:creationId xmlns:a16="http://schemas.microsoft.com/office/drawing/2014/main" xmlns="" id="{EBB74B36-ED70-40A4-ABA5-D6E7F68785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E49445-400F-4B67-811B-83A9B412CB0E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3466799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azn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datuma 1">
            <a:extLst>
              <a:ext uri="{FF2B5EF4-FFF2-40B4-BE49-F238E27FC236}">
                <a16:creationId xmlns:a16="http://schemas.microsoft.com/office/drawing/2014/main" xmlns="" id="{B3864D6B-D9F3-4C63-8CEA-876AB53918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65B4DF-4B67-4677-A16B-68CF672AD11A}" type="datetimeFigureOut">
              <a:rPr lang="hr-HR" smtClean="0"/>
              <a:t>4.5.2020.</a:t>
            </a:fld>
            <a:endParaRPr lang="hr-HR"/>
          </a:p>
        </p:txBody>
      </p:sp>
      <p:sp>
        <p:nvSpPr>
          <p:cNvPr id="3" name="Rezervirano mjesto podnožja 2">
            <a:extLst>
              <a:ext uri="{FF2B5EF4-FFF2-40B4-BE49-F238E27FC236}">
                <a16:creationId xmlns:a16="http://schemas.microsoft.com/office/drawing/2014/main" xmlns="" id="{7445BBF4-326B-4D63-8B5C-3B58B891B5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Rezervirano mjesto broja slajda 3">
            <a:extLst>
              <a:ext uri="{FF2B5EF4-FFF2-40B4-BE49-F238E27FC236}">
                <a16:creationId xmlns:a16="http://schemas.microsoft.com/office/drawing/2014/main" xmlns="" id="{951A21E4-B346-48F4-912D-8EA7088982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E49445-400F-4B67-811B-83A9B412CB0E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495070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Sadržaj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xmlns="" id="{F25FDA65-A4F8-4C1F-A2BF-E0B92C5BEA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xmlns="" id="{108EC3F7-A9B1-4D5D-BC04-E38D31BA5D3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r-HR"/>
              <a:t>Kliknite da biste uredili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 stilove teksta</a:t>
            </a:r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xmlns="" id="{BA6E40FE-FAF6-4A57-AEF0-558F32FE7D8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Kliknite da biste uredili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xmlns="" id="{7E43CE77-689A-4F5A-AF5B-9D567BBCD1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65B4DF-4B67-4677-A16B-68CF672AD11A}" type="datetimeFigureOut">
              <a:rPr lang="hr-HR" smtClean="0"/>
              <a:t>4.5.2020.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xmlns="" id="{D60A625D-675A-4FBA-8A70-D8BC99A8AF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xmlns="" id="{72E23E65-65DE-4718-A638-6E9139D0C7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E49445-400F-4B67-811B-83A9B412CB0E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9466612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Slika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xmlns="" id="{37B5F1F5-9B0A-4B0D-BC63-9D91060612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like 2">
            <a:extLst>
              <a:ext uri="{FF2B5EF4-FFF2-40B4-BE49-F238E27FC236}">
                <a16:creationId xmlns:a16="http://schemas.microsoft.com/office/drawing/2014/main" xmlns="" id="{5FB1AC0A-1F6C-4708-8745-4F44499759A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r-HR"/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xmlns="" id="{8D4F6473-6399-4287-9EB9-F60D9F885E8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Kliknite da biste uredili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xmlns="" id="{65405B08-3B6A-45B7-917C-9B3C4B2D65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65B4DF-4B67-4677-A16B-68CF672AD11A}" type="datetimeFigureOut">
              <a:rPr lang="hr-HR" smtClean="0"/>
              <a:t>4.5.2020.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xmlns="" id="{949C62F5-EF76-476F-AF07-F1EE8D7B26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xmlns="" id="{0C3E64B8-2799-4F1C-A8F7-7C77578472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E49445-400F-4B67-811B-83A9B412CB0E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902557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naslova 1">
            <a:extLst>
              <a:ext uri="{FF2B5EF4-FFF2-40B4-BE49-F238E27FC236}">
                <a16:creationId xmlns:a16="http://schemas.microsoft.com/office/drawing/2014/main" xmlns="" id="{A1B895EB-43AE-45CD-8689-AF793B2FBC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xmlns="" id="{C8C3854F-023B-4A27-A301-B000C98BE81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r-HR"/>
              <a:t>Kliknite da biste uredili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 stilove teksta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xmlns="" id="{9212478C-9D80-4370-B633-32F570FE4C0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65B4DF-4B67-4677-A16B-68CF672AD11A}" type="datetimeFigureOut">
              <a:rPr lang="hr-HR" smtClean="0"/>
              <a:t>4.5.2020.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xmlns="" id="{B982B15B-3244-49CB-AFFF-AEB74CC2B1F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xmlns="" id="{395A483C-4089-488C-8F67-EA318E53F75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E49445-400F-4B67-811B-83A9B412CB0E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8195371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r-Latn-R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pngall.com/apple-fruit-png" TargetMode="Externa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office.com/Pages/ResponsePage.aspx?id=FvJamzTGgEurAgyaPQKQkZeVw7myaYdNimslq3IsvjxUODE4UFE2TkVPMTAyNzZEN0U5OUQyTjFVVy4u" TargetMode="External"/><Relationship Id="rId2" Type="http://schemas.openxmlformats.org/officeDocument/2006/relationships/hyperlink" Target="https://forms.office.com/Pages/ResponsePage.aspx?id=FvJamzTGgEurAgyaPQKQkZeVw7myaYdNimslq3IsvjxUNlpBUzBJU0tPSUFZOVkzMDdQUklKQjEzMy4u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hyperlink" Target="https://forms.office.com/Pages/ShareFormPage.aspx?id=FvJamzTGgEurAgyaPQKQkZeVw7myaYdNimslq3IsvjxUQjk1MVFIOVZQNVlJOTlKUTNFVU42SVExRy4u&amp;sharetoken=iwvQHsyKvOsoEtkvyuGV" TargetMode="Externa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xmlns="" id="{5D2B9B22-9EA4-423D-AF1D-AB356867F95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hr-HR" b="1" dirty="0">
                <a:solidFill>
                  <a:schemeClr val="accent2"/>
                </a:solidFill>
              </a:rPr>
              <a:t>	</a:t>
            </a:r>
            <a:r>
              <a:rPr lang="hr-HR" b="1" dirty="0" err="1">
                <a:solidFill>
                  <a:schemeClr val="accent2"/>
                </a:solidFill>
              </a:rPr>
              <a:t>Unit</a:t>
            </a:r>
            <a:r>
              <a:rPr lang="hr-HR" b="1" dirty="0">
                <a:solidFill>
                  <a:schemeClr val="accent2"/>
                </a:solidFill>
              </a:rPr>
              <a:t> 4 </a:t>
            </a:r>
            <a:r>
              <a:rPr lang="hr-HR" b="1" dirty="0" err="1">
                <a:solidFill>
                  <a:schemeClr val="accent2"/>
                </a:solidFill>
              </a:rPr>
              <a:t>Revision</a:t>
            </a:r>
            <a:endParaRPr lang="hr-HR" b="1" dirty="0">
              <a:solidFill>
                <a:schemeClr val="accent2"/>
              </a:solidFill>
            </a:endParaRPr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xmlns="" id="{B644ECBE-4C4E-4BCB-AD8E-036631D0C8F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hr-HR" dirty="0"/>
              <a:t>	</a:t>
            </a:r>
            <a:r>
              <a:rPr lang="hr-HR" dirty="0" smtClean="0"/>
              <a:t>DIPin 6</a:t>
            </a:r>
            <a:endParaRPr lang="hr-HR" dirty="0"/>
          </a:p>
        </p:txBody>
      </p:sp>
      <p:pic>
        <p:nvPicPr>
          <p:cNvPr id="5" name="Slika 4">
            <a:extLst>
              <a:ext uri="{FF2B5EF4-FFF2-40B4-BE49-F238E27FC236}">
                <a16:creationId xmlns:a16="http://schemas.microsoft.com/office/drawing/2014/main" xmlns="" id="{1379F2F3-E104-4847-99B4-5150EF9C03D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225906">
            <a:off x="548404" y="1810366"/>
            <a:ext cx="2836808" cy="378241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98606250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slov 3">
            <a:extLst>
              <a:ext uri="{FF2B5EF4-FFF2-40B4-BE49-F238E27FC236}">
                <a16:creationId xmlns:a16="http://schemas.microsoft.com/office/drawing/2014/main" xmlns="" id="{CBAF1BB0-B686-4171-85C6-EF70F44412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b="1" dirty="0" err="1">
                <a:solidFill>
                  <a:srgbClr val="7030A0"/>
                </a:solidFill>
              </a:rPr>
              <a:t>Present</a:t>
            </a:r>
            <a:r>
              <a:rPr lang="hr-HR" b="1" dirty="0">
                <a:solidFill>
                  <a:srgbClr val="7030A0"/>
                </a:solidFill>
              </a:rPr>
              <a:t> </a:t>
            </a:r>
            <a:r>
              <a:rPr lang="hr-HR" b="1" dirty="0" err="1">
                <a:solidFill>
                  <a:srgbClr val="7030A0"/>
                </a:solidFill>
              </a:rPr>
              <a:t>Simple</a:t>
            </a:r>
            <a:r>
              <a:rPr lang="hr-HR" b="1" dirty="0">
                <a:solidFill>
                  <a:srgbClr val="7030A0"/>
                </a:solidFill>
              </a:rPr>
              <a:t> </a:t>
            </a:r>
            <a:r>
              <a:rPr lang="hr-HR" b="1" dirty="0" err="1">
                <a:solidFill>
                  <a:srgbClr val="7030A0"/>
                </a:solidFill>
              </a:rPr>
              <a:t>or</a:t>
            </a:r>
            <a:r>
              <a:rPr lang="hr-HR" b="1" dirty="0">
                <a:solidFill>
                  <a:srgbClr val="7030A0"/>
                </a:solidFill>
              </a:rPr>
              <a:t> </a:t>
            </a:r>
            <a:r>
              <a:rPr lang="hr-HR" b="1" dirty="0" err="1">
                <a:solidFill>
                  <a:srgbClr val="7030A0"/>
                </a:solidFill>
              </a:rPr>
              <a:t>Present</a:t>
            </a:r>
            <a:r>
              <a:rPr lang="hr-HR" b="1" dirty="0">
                <a:solidFill>
                  <a:srgbClr val="7030A0"/>
                </a:solidFill>
              </a:rPr>
              <a:t> </a:t>
            </a:r>
            <a:r>
              <a:rPr lang="hr-HR" b="1" dirty="0" err="1">
                <a:solidFill>
                  <a:srgbClr val="7030A0"/>
                </a:solidFill>
              </a:rPr>
              <a:t>Continuous</a:t>
            </a:r>
            <a:r>
              <a:rPr lang="hr-HR" sz="3600" dirty="0"/>
              <a:t/>
            </a:r>
            <a:br>
              <a:rPr lang="hr-HR" sz="3600" dirty="0"/>
            </a:br>
            <a:r>
              <a:rPr lang="hr-HR" sz="3600" dirty="0"/>
              <a:t>-napiši odgovore na papir, a zatim provjeri</a:t>
            </a:r>
            <a:endParaRPr lang="hr-HR" dirty="0"/>
          </a:p>
        </p:txBody>
      </p:sp>
      <p:sp>
        <p:nvSpPr>
          <p:cNvPr id="5" name="Rezervirano mjesto sadržaja 4">
            <a:extLst>
              <a:ext uri="{FF2B5EF4-FFF2-40B4-BE49-F238E27FC236}">
                <a16:creationId xmlns:a16="http://schemas.microsoft.com/office/drawing/2014/main" xmlns="" id="{F6FCDACF-9064-4A64-AA8C-A35C6B0F67E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marL="514350" indent="-514350">
              <a:lnSpc>
                <a:spcPct val="150000"/>
              </a:lnSpc>
              <a:buFont typeface="+mj-lt"/>
              <a:buAutoNum type="arabicPeriod"/>
            </a:pPr>
            <a:r>
              <a:rPr lang="en-GB" dirty="0"/>
              <a:t>I _________ (make) pizza </a:t>
            </a:r>
            <a:r>
              <a:rPr lang="en-GB" u="sng" dirty="0"/>
              <a:t>every</a:t>
            </a:r>
            <a:r>
              <a:rPr lang="en-GB" dirty="0"/>
              <a:t> Sunday.</a:t>
            </a:r>
          </a:p>
          <a:p>
            <a:pPr marL="514350" indent="-514350">
              <a:lnSpc>
                <a:spcPct val="150000"/>
              </a:lnSpc>
              <a:buFont typeface="+mj-lt"/>
              <a:buAutoNum type="arabicPeriod"/>
            </a:pPr>
            <a:r>
              <a:rPr lang="en-GB" u="sng" dirty="0"/>
              <a:t>This</a:t>
            </a:r>
            <a:r>
              <a:rPr lang="en-GB" dirty="0"/>
              <a:t> Sunday _________ (make) hamburgers.</a:t>
            </a:r>
          </a:p>
          <a:p>
            <a:pPr marL="514350" indent="-514350">
              <a:lnSpc>
                <a:spcPct val="150000"/>
              </a:lnSpc>
              <a:buFont typeface="+mj-lt"/>
              <a:buAutoNum type="arabicPeriod"/>
            </a:pPr>
            <a:r>
              <a:rPr lang="en-GB" dirty="0"/>
              <a:t>My friend </a:t>
            </a:r>
            <a:r>
              <a:rPr lang="en-GB" u="sng" dirty="0"/>
              <a:t>usual</a:t>
            </a:r>
            <a:r>
              <a:rPr lang="hr-HR" u="sng" dirty="0"/>
              <a:t>l</a:t>
            </a:r>
            <a:r>
              <a:rPr lang="en-GB" u="sng" dirty="0"/>
              <a:t>y</a:t>
            </a:r>
            <a:r>
              <a:rPr lang="en-GB" dirty="0"/>
              <a:t> _________ (go) to school on foot.</a:t>
            </a:r>
          </a:p>
          <a:p>
            <a:pPr marL="514350" indent="-514350">
              <a:lnSpc>
                <a:spcPct val="150000"/>
              </a:lnSpc>
              <a:buFont typeface="+mj-lt"/>
              <a:buAutoNum type="arabicPeriod"/>
            </a:pPr>
            <a:r>
              <a:rPr lang="en-GB" u="sng" dirty="0"/>
              <a:t>Today</a:t>
            </a:r>
            <a:r>
              <a:rPr lang="en-GB" dirty="0"/>
              <a:t>, he _________ (go) by car.</a:t>
            </a:r>
          </a:p>
          <a:p>
            <a:pPr marL="514350" indent="-514350">
              <a:lnSpc>
                <a:spcPct val="150000"/>
              </a:lnSpc>
              <a:buFont typeface="+mj-lt"/>
              <a:buAutoNum type="arabicPeriod"/>
            </a:pPr>
            <a:r>
              <a:rPr lang="en-GB" dirty="0"/>
              <a:t>Mark _________ (jog) </a:t>
            </a:r>
            <a:r>
              <a:rPr lang="en-GB" u="sng" dirty="0"/>
              <a:t>at the moment</a:t>
            </a:r>
            <a:r>
              <a:rPr lang="en-GB" dirty="0"/>
              <a:t>.</a:t>
            </a:r>
          </a:p>
          <a:p>
            <a:pPr marL="514350" indent="-514350">
              <a:lnSpc>
                <a:spcPct val="150000"/>
              </a:lnSpc>
              <a:buFont typeface="+mj-lt"/>
              <a:buAutoNum type="arabicPeriod"/>
            </a:pPr>
            <a:r>
              <a:rPr lang="en-GB" dirty="0"/>
              <a:t>Lisa and Jenny _________ (not / play) right </a:t>
            </a:r>
            <a:r>
              <a:rPr lang="en-GB" u="sng" dirty="0"/>
              <a:t>now</a:t>
            </a:r>
            <a:r>
              <a:rPr lang="en-GB" dirty="0"/>
              <a:t>.</a:t>
            </a:r>
          </a:p>
          <a:p>
            <a:pPr marL="514350" indent="-514350">
              <a:lnSpc>
                <a:spcPct val="150000"/>
              </a:lnSpc>
              <a:buFont typeface="+mj-lt"/>
              <a:buAutoNum type="arabicPeriod"/>
            </a:pPr>
            <a:r>
              <a:rPr lang="en-GB" dirty="0"/>
              <a:t>Ana _________ (not / wash) her hair </a:t>
            </a:r>
            <a:r>
              <a:rPr lang="en-GB" u="sng" dirty="0"/>
              <a:t>every</a:t>
            </a:r>
            <a:r>
              <a:rPr lang="en-GB" dirty="0"/>
              <a:t> day.</a:t>
            </a:r>
          </a:p>
          <a:p>
            <a:pPr marL="0" indent="0">
              <a:buNone/>
            </a:pPr>
            <a:endParaRPr lang="hr-HR" dirty="0"/>
          </a:p>
        </p:txBody>
      </p:sp>
      <p:sp>
        <p:nvSpPr>
          <p:cNvPr id="6" name="TekstniOkvir 5">
            <a:extLst>
              <a:ext uri="{FF2B5EF4-FFF2-40B4-BE49-F238E27FC236}">
                <a16:creationId xmlns:a16="http://schemas.microsoft.com/office/drawing/2014/main" xmlns="" id="{BE3AB561-6692-4975-9831-0EBAF634AE7F}"/>
              </a:ext>
            </a:extLst>
          </p:cNvPr>
          <p:cNvSpPr txBox="1"/>
          <p:nvPr/>
        </p:nvSpPr>
        <p:spPr>
          <a:xfrm>
            <a:off x="1457325" y="1930400"/>
            <a:ext cx="1600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dirty="0">
                <a:solidFill>
                  <a:srgbClr val="7030A0"/>
                </a:solidFill>
              </a:rPr>
              <a:t>make</a:t>
            </a:r>
            <a:endParaRPr lang="en-GB" dirty="0">
              <a:solidFill>
                <a:srgbClr val="7030A0"/>
              </a:solidFill>
            </a:endParaRPr>
          </a:p>
        </p:txBody>
      </p:sp>
      <p:sp>
        <p:nvSpPr>
          <p:cNvPr id="7" name="TekstniOkvir 6">
            <a:extLst>
              <a:ext uri="{FF2B5EF4-FFF2-40B4-BE49-F238E27FC236}">
                <a16:creationId xmlns:a16="http://schemas.microsoft.com/office/drawing/2014/main" xmlns="" id="{5B280BBB-649F-4E62-B043-46A472B1BAED}"/>
              </a:ext>
            </a:extLst>
          </p:cNvPr>
          <p:cNvSpPr txBox="1"/>
          <p:nvPr/>
        </p:nvSpPr>
        <p:spPr>
          <a:xfrm>
            <a:off x="2847975" y="2540000"/>
            <a:ext cx="1600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dirty="0">
                <a:solidFill>
                  <a:srgbClr val="7030A0"/>
                </a:solidFill>
              </a:rPr>
              <a:t>am </a:t>
            </a:r>
            <a:r>
              <a:rPr lang="hr-HR" dirty="0" err="1">
                <a:solidFill>
                  <a:srgbClr val="7030A0"/>
                </a:solidFill>
              </a:rPr>
              <a:t>making</a:t>
            </a:r>
            <a:endParaRPr lang="en-GB" dirty="0">
              <a:solidFill>
                <a:srgbClr val="7030A0"/>
              </a:solidFill>
            </a:endParaRPr>
          </a:p>
        </p:txBody>
      </p:sp>
      <p:sp>
        <p:nvSpPr>
          <p:cNvPr id="8" name="TekstniOkvir 7">
            <a:extLst>
              <a:ext uri="{FF2B5EF4-FFF2-40B4-BE49-F238E27FC236}">
                <a16:creationId xmlns:a16="http://schemas.microsoft.com/office/drawing/2014/main" xmlns="" id="{3884D541-DD64-497C-83B3-D4BFEBF41604}"/>
              </a:ext>
            </a:extLst>
          </p:cNvPr>
          <p:cNvSpPr txBox="1"/>
          <p:nvPr/>
        </p:nvSpPr>
        <p:spPr>
          <a:xfrm>
            <a:off x="3533775" y="3139837"/>
            <a:ext cx="1600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dirty="0" err="1">
                <a:solidFill>
                  <a:srgbClr val="7030A0"/>
                </a:solidFill>
              </a:rPr>
              <a:t>goes</a:t>
            </a:r>
            <a:endParaRPr lang="en-GB" dirty="0">
              <a:solidFill>
                <a:srgbClr val="7030A0"/>
              </a:solidFill>
            </a:endParaRPr>
          </a:p>
        </p:txBody>
      </p:sp>
      <p:sp>
        <p:nvSpPr>
          <p:cNvPr id="9" name="TekstniOkvir 8">
            <a:extLst>
              <a:ext uri="{FF2B5EF4-FFF2-40B4-BE49-F238E27FC236}">
                <a16:creationId xmlns:a16="http://schemas.microsoft.com/office/drawing/2014/main" xmlns="" id="{25D69839-DA3C-4817-9926-BF2AC1CC86C7}"/>
              </a:ext>
            </a:extLst>
          </p:cNvPr>
          <p:cNvSpPr txBox="1"/>
          <p:nvPr/>
        </p:nvSpPr>
        <p:spPr>
          <a:xfrm>
            <a:off x="2533650" y="3739674"/>
            <a:ext cx="1600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dirty="0" err="1">
                <a:solidFill>
                  <a:srgbClr val="7030A0"/>
                </a:solidFill>
              </a:rPr>
              <a:t>is</a:t>
            </a:r>
            <a:r>
              <a:rPr lang="hr-HR" dirty="0">
                <a:solidFill>
                  <a:srgbClr val="7030A0"/>
                </a:solidFill>
              </a:rPr>
              <a:t> </a:t>
            </a:r>
            <a:r>
              <a:rPr lang="hr-HR" dirty="0" err="1">
                <a:solidFill>
                  <a:srgbClr val="7030A0"/>
                </a:solidFill>
              </a:rPr>
              <a:t>going</a:t>
            </a:r>
            <a:endParaRPr lang="en-GB" dirty="0">
              <a:solidFill>
                <a:srgbClr val="7030A0"/>
              </a:solidFill>
            </a:endParaRPr>
          </a:p>
        </p:txBody>
      </p:sp>
      <p:sp>
        <p:nvSpPr>
          <p:cNvPr id="10" name="TekstniOkvir 9">
            <a:extLst>
              <a:ext uri="{FF2B5EF4-FFF2-40B4-BE49-F238E27FC236}">
                <a16:creationId xmlns:a16="http://schemas.microsoft.com/office/drawing/2014/main" xmlns="" id="{B50199E3-57A5-45E6-A2AB-FF228384AF5E}"/>
              </a:ext>
            </a:extLst>
          </p:cNvPr>
          <p:cNvSpPr txBox="1"/>
          <p:nvPr/>
        </p:nvSpPr>
        <p:spPr>
          <a:xfrm>
            <a:off x="1933575" y="4349274"/>
            <a:ext cx="1600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dirty="0" err="1">
                <a:solidFill>
                  <a:srgbClr val="7030A0"/>
                </a:solidFill>
              </a:rPr>
              <a:t>is</a:t>
            </a:r>
            <a:r>
              <a:rPr lang="hr-HR" dirty="0">
                <a:solidFill>
                  <a:srgbClr val="7030A0"/>
                </a:solidFill>
              </a:rPr>
              <a:t> jogging</a:t>
            </a:r>
            <a:endParaRPr lang="en-GB" dirty="0">
              <a:solidFill>
                <a:srgbClr val="7030A0"/>
              </a:solidFill>
            </a:endParaRPr>
          </a:p>
        </p:txBody>
      </p:sp>
      <p:sp>
        <p:nvSpPr>
          <p:cNvPr id="11" name="TekstniOkvir 10">
            <a:extLst>
              <a:ext uri="{FF2B5EF4-FFF2-40B4-BE49-F238E27FC236}">
                <a16:creationId xmlns:a16="http://schemas.microsoft.com/office/drawing/2014/main" xmlns="" id="{E80FAB25-BF9A-4185-93E2-C446411A4F6C}"/>
              </a:ext>
            </a:extLst>
          </p:cNvPr>
          <p:cNvSpPr txBox="1"/>
          <p:nvPr/>
        </p:nvSpPr>
        <p:spPr>
          <a:xfrm>
            <a:off x="3143250" y="4958318"/>
            <a:ext cx="1600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dirty="0" err="1">
                <a:solidFill>
                  <a:srgbClr val="7030A0"/>
                </a:solidFill>
              </a:rPr>
              <a:t>aren’t</a:t>
            </a:r>
            <a:r>
              <a:rPr lang="hr-HR" dirty="0">
                <a:solidFill>
                  <a:srgbClr val="7030A0"/>
                </a:solidFill>
              </a:rPr>
              <a:t> </a:t>
            </a:r>
            <a:r>
              <a:rPr lang="hr-HR" dirty="0" err="1">
                <a:solidFill>
                  <a:srgbClr val="7030A0"/>
                </a:solidFill>
              </a:rPr>
              <a:t>playing</a:t>
            </a:r>
            <a:endParaRPr lang="en-GB" dirty="0">
              <a:solidFill>
                <a:srgbClr val="7030A0"/>
              </a:solidFill>
            </a:endParaRPr>
          </a:p>
        </p:txBody>
      </p:sp>
      <p:sp>
        <p:nvSpPr>
          <p:cNvPr id="12" name="TekstniOkvir 11">
            <a:extLst>
              <a:ext uri="{FF2B5EF4-FFF2-40B4-BE49-F238E27FC236}">
                <a16:creationId xmlns:a16="http://schemas.microsoft.com/office/drawing/2014/main" xmlns="" id="{D8616DFE-C119-4DBD-9102-A597AF335DDB}"/>
              </a:ext>
            </a:extLst>
          </p:cNvPr>
          <p:cNvSpPr txBox="1"/>
          <p:nvPr/>
        </p:nvSpPr>
        <p:spPr>
          <a:xfrm>
            <a:off x="1866900" y="5558155"/>
            <a:ext cx="1600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dirty="0" err="1">
                <a:solidFill>
                  <a:srgbClr val="7030A0"/>
                </a:solidFill>
              </a:rPr>
              <a:t>doesn’t</a:t>
            </a:r>
            <a:r>
              <a:rPr lang="hr-HR" dirty="0">
                <a:solidFill>
                  <a:srgbClr val="7030A0"/>
                </a:solidFill>
              </a:rPr>
              <a:t> </a:t>
            </a:r>
            <a:r>
              <a:rPr lang="hr-HR" dirty="0" err="1">
                <a:solidFill>
                  <a:srgbClr val="7030A0"/>
                </a:solidFill>
              </a:rPr>
              <a:t>wash</a:t>
            </a:r>
            <a:endParaRPr lang="en-GB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98425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xmlns="" id="{3AF339CB-4776-406D-9A19-D61FEDE120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hr-HR" b="1" dirty="0" err="1">
                <a:solidFill>
                  <a:srgbClr val="7030A0"/>
                </a:solidFill>
              </a:rPr>
              <a:t>Present</a:t>
            </a:r>
            <a:r>
              <a:rPr lang="hr-HR" b="1" dirty="0">
                <a:solidFill>
                  <a:srgbClr val="7030A0"/>
                </a:solidFill>
              </a:rPr>
              <a:t> </a:t>
            </a:r>
            <a:r>
              <a:rPr lang="hr-HR" b="1" dirty="0" err="1">
                <a:solidFill>
                  <a:srgbClr val="7030A0"/>
                </a:solidFill>
              </a:rPr>
              <a:t>Continuous</a:t>
            </a:r>
            <a:r>
              <a:rPr lang="hr-HR" b="1" dirty="0">
                <a:solidFill>
                  <a:srgbClr val="7030A0"/>
                </a:solidFill>
              </a:rPr>
              <a:t> </a:t>
            </a:r>
            <a:r>
              <a:rPr lang="hr-HR" b="1" dirty="0" err="1">
                <a:solidFill>
                  <a:srgbClr val="7030A0"/>
                </a:solidFill>
              </a:rPr>
              <a:t>and</a:t>
            </a:r>
            <a:r>
              <a:rPr lang="hr-HR" b="1" dirty="0">
                <a:solidFill>
                  <a:srgbClr val="7030A0"/>
                </a:solidFill>
              </a:rPr>
              <a:t> Future </a:t>
            </a:r>
            <a:r>
              <a:rPr lang="hr-HR" b="1" dirty="0" err="1">
                <a:solidFill>
                  <a:srgbClr val="7030A0"/>
                </a:solidFill>
              </a:rPr>
              <a:t>Simple</a:t>
            </a:r>
            <a:r>
              <a:rPr lang="hr-HR" dirty="0"/>
              <a:t/>
            </a:r>
            <a:br>
              <a:rPr lang="hr-HR" dirty="0"/>
            </a:br>
            <a:r>
              <a:rPr lang="hr-HR" sz="4000" dirty="0">
                <a:solidFill>
                  <a:srgbClr val="7030A0"/>
                </a:solidFill>
              </a:rPr>
              <a:t>-napiši odgovore na papir, a zatim provjeri</a:t>
            </a:r>
            <a:r>
              <a:rPr lang="hr-HR" dirty="0"/>
              <a:t/>
            </a:r>
            <a:br>
              <a:rPr lang="hr-HR" dirty="0"/>
            </a:br>
            <a:endParaRPr lang="hr-HR" dirty="0"/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xmlns="" id="{D0AE7433-1828-4264-BCB0-EE64CE74EFB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514350" indent="-514350">
              <a:lnSpc>
                <a:spcPct val="150000"/>
              </a:lnSpc>
              <a:buFont typeface="+mj-lt"/>
              <a:buAutoNum type="arabicPeriod"/>
            </a:pPr>
            <a:r>
              <a:rPr lang="en-GB" sz="2400" dirty="0"/>
              <a:t>I think my parents _________ </a:t>
            </a:r>
            <a:r>
              <a:rPr lang="hr-HR" sz="2400" dirty="0"/>
              <a:t>(</a:t>
            </a:r>
            <a:r>
              <a:rPr lang="en-GB" sz="2400" dirty="0"/>
              <a:t>buy</a:t>
            </a:r>
            <a:r>
              <a:rPr lang="hr-HR" sz="2400" dirty="0"/>
              <a:t>)</a:t>
            </a:r>
            <a:r>
              <a:rPr lang="en-GB" sz="2400" dirty="0"/>
              <a:t> a new car next month.</a:t>
            </a:r>
          </a:p>
          <a:p>
            <a:pPr marL="514350" indent="-514350">
              <a:lnSpc>
                <a:spcPct val="150000"/>
              </a:lnSpc>
              <a:buFont typeface="+mj-lt"/>
              <a:buAutoNum type="arabicPeriod"/>
            </a:pPr>
            <a:r>
              <a:rPr lang="en-GB" sz="2400" dirty="0"/>
              <a:t>We _________ (visit) our grandparents this weekend.</a:t>
            </a:r>
          </a:p>
          <a:p>
            <a:pPr marL="514350" indent="-514350">
              <a:lnSpc>
                <a:spcPct val="150000"/>
              </a:lnSpc>
              <a:buFont typeface="+mj-lt"/>
              <a:buAutoNum type="arabicPeriod"/>
            </a:pPr>
            <a:r>
              <a:rPr lang="en-GB" sz="2400" dirty="0"/>
              <a:t>I promise I _________ (be) better.</a:t>
            </a:r>
          </a:p>
          <a:p>
            <a:pPr marL="514350" indent="-514350">
              <a:lnSpc>
                <a:spcPct val="150000"/>
              </a:lnSpc>
              <a:buFont typeface="+mj-lt"/>
              <a:buAutoNum type="arabicPeriod"/>
            </a:pPr>
            <a:r>
              <a:rPr lang="en-GB" sz="2400" dirty="0"/>
              <a:t>I hope teachers _________ (not / be) </a:t>
            </a:r>
            <a:r>
              <a:rPr lang="en-GB" sz="2400" dirty="0" err="1"/>
              <a:t>st</a:t>
            </a:r>
            <a:r>
              <a:rPr lang="hr-HR" sz="2400" dirty="0"/>
              <a:t>r</a:t>
            </a:r>
            <a:r>
              <a:rPr lang="en-GB" sz="2400" dirty="0" err="1"/>
              <a:t>ict</a:t>
            </a:r>
            <a:r>
              <a:rPr lang="en-GB" sz="2400" dirty="0"/>
              <a:t> in June.</a:t>
            </a:r>
          </a:p>
          <a:p>
            <a:pPr marL="514350" indent="-514350">
              <a:lnSpc>
                <a:spcPct val="150000"/>
              </a:lnSpc>
              <a:buFont typeface="+mj-lt"/>
              <a:buAutoNum type="arabicPeriod"/>
            </a:pPr>
            <a:r>
              <a:rPr lang="en-GB" sz="2400" dirty="0"/>
              <a:t>She _________ (travel) to England next month.</a:t>
            </a:r>
          </a:p>
          <a:p>
            <a:pPr marL="514350" indent="-514350">
              <a:lnSpc>
                <a:spcPct val="150000"/>
              </a:lnSpc>
              <a:buFont typeface="+mj-lt"/>
              <a:buAutoNum type="arabicPeriod"/>
            </a:pPr>
            <a:r>
              <a:rPr lang="en-GB" sz="2400" dirty="0"/>
              <a:t>I _________ (organise) a birthday party on Friday.</a:t>
            </a:r>
            <a:endParaRPr lang="hr-HR" sz="2400" dirty="0"/>
          </a:p>
          <a:p>
            <a:pPr marL="514350" indent="-514350">
              <a:lnSpc>
                <a:spcPct val="150000"/>
              </a:lnSpc>
              <a:buFont typeface="+mj-lt"/>
              <a:buAutoNum type="arabicPeriod"/>
            </a:pPr>
            <a:r>
              <a:rPr lang="hr-HR" sz="2400" dirty="0" err="1"/>
              <a:t>If</a:t>
            </a:r>
            <a:r>
              <a:rPr lang="hr-HR" sz="2400" dirty="0"/>
              <a:t> I </a:t>
            </a:r>
            <a:r>
              <a:rPr lang="hr-HR" sz="2400" dirty="0" err="1"/>
              <a:t>study</a:t>
            </a:r>
            <a:r>
              <a:rPr lang="hr-HR" sz="2400" dirty="0"/>
              <a:t> hard </a:t>
            </a:r>
            <a:r>
              <a:rPr lang="hr-HR" sz="2400" dirty="0" err="1"/>
              <a:t>my</a:t>
            </a:r>
            <a:r>
              <a:rPr lang="hr-HR" sz="2400" dirty="0"/>
              <a:t> </a:t>
            </a:r>
            <a:r>
              <a:rPr lang="hr-HR" sz="2400" dirty="0" err="1"/>
              <a:t>mother</a:t>
            </a:r>
            <a:r>
              <a:rPr lang="hr-HR" sz="2400" dirty="0"/>
              <a:t> </a:t>
            </a:r>
            <a:r>
              <a:rPr lang="en-GB" sz="2400" dirty="0"/>
              <a:t>_________ </a:t>
            </a:r>
            <a:r>
              <a:rPr lang="hr-HR" sz="2400" dirty="0"/>
              <a:t> (take) me to London.</a:t>
            </a:r>
            <a:endParaRPr lang="en-GB" sz="2400" dirty="0"/>
          </a:p>
          <a:p>
            <a:pPr marL="514350" indent="-514350">
              <a:buFont typeface="+mj-lt"/>
              <a:buAutoNum type="arabicPeriod"/>
            </a:pPr>
            <a:endParaRPr lang="hr-HR" dirty="0"/>
          </a:p>
        </p:txBody>
      </p:sp>
      <p:sp>
        <p:nvSpPr>
          <p:cNvPr id="4" name="TekstniOkvir 3">
            <a:extLst>
              <a:ext uri="{FF2B5EF4-FFF2-40B4-BE49-F238E27FC236}">
                <a16:creationId xmlns:a16="http://schemas.microsoft.com/office/drawing/2014/main" xmlns="" id="{BE7696C1-6FB6-453E-B5FF-8C66CCE750AE}"/>
              </a:ext>
            </a:extLst>
          </p:cNvPr>
          <p:cNvSpPr txBox="1"/>
          <p:nvPr/>
        </p:nvSpPr>
        <p:spPr>
          <a:xfrm>
            <a:off x="3562350" y="1978025"/>
            <a:ext cx="1600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dirty="0" err="1">
                <a:solidFill>
                  <a:srgbClr val="7030A0"/>
                </a:solidFill>
              </a:rPr>
              <a:t>will</a:t>
            </a:r>
            <a:r>
              <a:rPr lang="hr-HR" dirty="0">
                <a:solidFill>
                  <a:srgbClr val="7030A0"/>
                </a:solidFill>
              </a:rPr>
              <a:t> </a:t>
            </a:r>
            <a:r>
              <a:rPr lang="hr-HR" dirty="0" err="1">
                <a:solidFill>
                  <a:srgbClr val="7030A0"/>
                </a:solidFill>
              </a:rPr>
              <a:t>buy</a:t>
            </a:r>
            <a:endParaRPr lang="en-GB" dirty="0">
              <a:solidFill>
                <a:srgbClr val="7030A0"/>
              </a:solidFill>
            </a:endParaRPr>
          </a:p>
        </p:txBody>
      </p:sp>
      <p:sp>
        <p:nvSpPr>
          <p:cNvPr id="5" name="TekstniOkvir 4">
            <a:extLst>
              <a:ext uri="{FF2B5EF4-FFF2-40B4-BE49-F238E27FC236}">
                <a16:creationId xmlns:a16="http://schemas.microsoft.com/office/drawing/2014/main" xmlns="" id="{01158AB0-1F3E-4BB6-A3AB-FB92607E5C01}"/>
              </a:ext>
            </a:extLst>
          </p:cNvPr>
          <p:cNvSpPr txBox="1"/>
          <p:nvPr/>
        </p:nvSpPr>
        <p:spPr>
          <a:xfrm>
            <a:off x="1743075" y="2546905"/>
            <a:ext cx="1600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dirty="0">
                <a:solidFill>
                  <a:srgbClr val="7030A0"/>
                </a:solidFill>
              </a:rPr>
              <a:t>are </a:t>
            </a:r>
            <a:r>
              <a:rPr lang="hr-HR" dirty="0" err="1">
                <a:solidFill>
                  <a:srgbClr val="7030A0"/>
                </a:solidFill>
              </a:rPr>
              <a:t>visiting</a:t>
            </a:r>
            <a:endParaRPr lang="en-GB" dirty="0">
              <a:solidFill>
                <a:srgbClr val="7030A0"/>
              </a:solidFill>
            </a:endParaRPr>
          </a:p>
        </p:txBody>
      </p:sp>
      <p:sp>
        <p:nvSpPr>
          <p:cNvPr id="6" name="TekstniOkvir 5">
            <a:extLst>
              <a:ext uri="{FF2B5EF4-FFF2-40B4-BE49-F238E27FC236}">
                <a16:creationId xmlns:a16="http://schemas.microsoft.com/office/drawing/2014/main" xmlns="" id="{3838B908-2A7D-4571-BA90-45D002E28D4C}"/>
              </a:ext>
            </a:extLst>
          </p:cNvPr>
          <p:cNvSpPr txBox="1"/>
          <p:nvPr/>
        </p:nvSpPr>
        <p:spPr>
          <a:xfrm>
            <a:off x="2543175" y="3111936"/>
            <a:ext cx="1600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dirty="0" err="1">
                <a:solidFill>
                  <a:srgbClr val="7030A0"/>
                </a:solidFill>
              </a:rPr>
              <a:t>will</a:t>
            </a:r>
            <a:r>
              <a:rPr lang="hr-HR" dirty="0">
                <a:solidFill>
                  <a:srgbClr val="7030A0"/>
                </a:solidFill>
              </a:rPr>
              <a:t> </a:t>
            </a:r>
            <a:r>
              <a:rPr lang="hr-HR" dirty="0" err="1">
                <a:solidFill>
                  <a:srgbClr val="7030A0"/>
                </a:solidFill>
              </a:rPr>
              <a:t>be</a:t>
            </a:r>
            <a:endParaRPr lang="en-GB" dirty="0">
              <a:solidFill>
                <a:srgbClr val="7030A0"/>
              </a:solidFill>
            </a:endParaRPr>
          </a:p>
        </p:txBody>
      </p:sp>
      <p:sp>
        <p:nvSpPr>
          <p:cNvPr id="7" name="TekstniOkvir 6">
            <a:extLst>
              <a:ext uri="{FF2B5EF4-FFF2-40B4-BE49-F238E27FC236}">
                <a16:creationId xmlns:a16="http://schemas.microsoft.com/office/drawing/2014/main" xmlns="" id="{F0D0C6F7-C56D-4A23-9BF1-A0FFF85A154B}"/>
              </a:ext>
            </a:extLst>
          </p:cNvPr>
          <p:cNvSpPr txBox="1"/>
          <p:nvPr/>
        </p:nvSpPr>
        <p:spPr>
          <a:xfrm>
            <a:off x="3181350" y="3676967"/>
            <a:ext cx="1600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dirty="0" err="1">
                <a:solidFill>
                  <a:srgbClr val="7030A0"/>
                </a:solidFill>
              </a:rPr>
              <a:t>won’t</a:t>
            </a:r>
            <a:r>
              <a:rPr lang="hr-HR" dirty="0">
                <a:solidFill>
                  <a:srgbClr val="7030A0"/>
                </a:solidFill>
              </a:rPr>
              <a:t> </a:t>
            </a:r>
            <a:r>
              <a:rPr lang="hr-HR" dirty="0" err="1">
                <a:solidFill>
                  <a:srgbClr val="7030A0"/>
                </a:solidFill>
              </a:rPr>
              <a:t>be</a:t>
            </a:r>
            <a:endParaRPr lang="en-GB" dirty="0">
              <a:solidFill>
                <a:srgbClr val="7030A0"/>
              </a:solidFill>
            </a:endParaRPr>
          </a:p>
        </p:txBody>
      </p:sp>
      <p:sp>
        <p:nvSpPr>
          <p:cNvPr id="8" name="TekstniOkvir 7">
            <a:extLst>
              <a:ext uri="{FF2B5EF4-FFF2-40B4-BE49-F238E27FC236}">
                <a16:creationId xmlns:a16="http://schemas.microsoft.com/office/drawing/2014/main" xmlns="" id="{41DC5986-85A5-47F2-A5CE-ADB1FF2DB638}"/>
              </a:ext>
            </a:extLst>
          </p:cNvPr>
          <p:cNvSpPr txBox="1"/>
          <p:nvPr/>
        </p:nvSpPr>
        <p:spPr>
          <a:xfrm>
            <a:off x="1743075" y="4288849"/>
            <a:ext cx="1600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dirty="0" err="1">
                <a:solidFill>
                  <a:srgbClr val="7030A0"/>
                </a:solidFill>
              </a:rPr>
              <a:t>is</a:t>
            </a:r>
            <a:r>
              <a:rPr lang="hr-HR" dirty="0">
                <a:solidFill>
                  <a:srgbClr val="7030A0"/>
                </a:solidFill>
              </a:rPr>
              <a:t> </a:t>
            </a:r>
            <a:r>
              <a:rPr lang="hr-HR" dirty="0" err="1">
                <a:solidFill>
                  <a:srgbClr val="7030A0"/>
                </a:solidFill>
              </a:rPr>
              <a:t>travelling</a:t>
            </a:r>
            <a:endParaRPr lang="en-GB" dirty="0">
              <a:solidFill>
                <a:srgbClr val="7030A0"/>
              </a:solidFill>
            </a:endParaRPr>
          </a:p>
        </p:txBody>
      </p:sp>
      <p:sp>
        <p:nvSpPr>
          <p:cNvPr id="9" name="TekstniOkvir 8">
            <a:extLst>
              <a:ext uri="{FF2B5EF4-FFF2-40B4-BE49-F238E27FC236}">
                <a16:creationId xmlns:a16="http://schemas.microsoft.com/office/drawing/2014/main" xmlns="" id="{8B491E1B-3FA5-40AA-849E-693D8DA77240}"/>
              </a:ext>
            </a:extLst>
          </p:cNvPr>
          <p:cNvSpPr txBox="1"/>
          <p:nvPr/>
        </p:nvSpPr>
        <p:spPr>
          <a:xfrm>
            <a:off x="1447800" y="4900731"/>
            <a:ext cx="1600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dirty="0">
                <a:solidFill>
                  <a:srgbClr val="7030A0"/>
                </a:solidFill>
              </a:rPr>
              <a:t>am </a:t>
            </a:r>
            <a:r>
              <a:rPr lang="hr-HR" dirty="0" err="1">
                <a:solidFill>
                  <a:srgbClr val="7030A0"/>
                </a:solidFill>
              </a:rPr>
              <a:t>organising</a:t>
            </a:r>
            <a:endParaRPr lang="en-GB" dirty="0">
              <a:solidFill>
                <a:srgbClr val="7030A0"/>
              </a:solidFill>
            </a:endParaRPr>
          </a:p>
        </p:txBody>
      </p:sp>
      <p:sp>
        <p:nvSpPr>
          <p:cNvPr id="11" name="TekstniOkvir 10">
            <a:extLst>
              <a:ext uri="{FF2B5EF4-FFF2-40B4-BE49-F238E27FC236}">
                <a16:creationId xmlns:a16="http://schemas.microsoft.com/office/drawing/2014/main" xmlns="" id="{C8F617DB-B52A-4FFB-BFEB-77F9F00CE6EF}"/>
              </a:ext>
            </a:extLst>
          </p:cNvPr>
          <p:cNvSpPr txBox="1"/>
          <p:nvPr/>
        </p:nvSpPr>
        <p:spPr>
          <a:xfrm>
            <a:off x="4229100" y="5500806"/>
            <a:ext cx="1600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dirty="0" err="1">
                <a:solidFill>
                  <a:srgbClr val="7030A0"/>
                </a:solidFill>
              </a:rPr>
              <a:t>will</a:t>
            </a:r>
            <a:r>
              <a:rPr lang="hr-HR" dirty="0">
                <a:solidFill>
                  <a:srgbClr val="7030A0"/>
                </a:solidFill>
              </a:rPr>
              <a:t> take</a:t>
            </a:r>
            <a:endParaRPr lang="en-GB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13161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xmlns="" id="{E894BD3C-BCCD-4F80-A1E2-1C8BD46E56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hr-HR" b="1" dirty="0" err="1">
                <a:solidFill>
                  <a:srgbClr val="7030A0"/>
                </a:solidFill>
              </a:rPr>
              <a:t>Going</a:t>
            </a:r>
            <a:r>
              <a:rPr lang="hr-HR" b="1" dirty="0">
                <a:solidFill>
                  <a:srgbClr val="7030A0"/>
                </a:solidFill>
              </a:rPr>
              <a:t> to future</a:t>
            </a:r>
            <a:r>
              <a:rPr lang="hr-HR" dirty="0"/>
              <a:t/>
            </a:r>
            <a:br>
              <a:rPr lang="hr-HR" dirty="0"/>
            </a:br>
            <a:r>
              <a:rPr lang="hr-HR" sz="4000" dirty="0">
                <a:solidFill>
                  <a:srgbClr val="7030A0"/>
                </a:solidFill>
              </a:rPr>
              <a:t>-napiši odgovore na papir, a zatim provjeri</a:t>
            </a:r>
            <a:r>
              <a:rPr lang="hr-HR" dirty="0"/>
              <a:t/>
            </a:r>
            <a:br>
              <a:rPr lang="hr-HR" dirty="0"/>
            </a:br>
            <a:endParaRPr lang="hr-HR" dirty="0"/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xmlns="" id="{5BB6244D-C576-477C-A9A0-3E32772C375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457200" indent="-457200">
              <a:lnSpc>
                <a:spcPct val="150000"/>
              </a:lnSpc>
              <a:buFont typeface="+mj-lt"/>
              <a:buAutoNum type="arabicPeriod"/>
            </a:pPr>
            <a:r>
              <a:rPr lang="en-GB" sz="2400" dirty="0"/>
              <a:t>They _____________ (buy) a new car.</a:t>
            </a:r>
          </a:p>
          <a:p>
            <a:pPr marL="457200" indent="-457200">
              <a:lnSpc>
                <a:spcPct val="150000"/>
              </a:lnSpc>
              <a:buFont typeface="+mj-lt"/>
              <a:buAutoNum type="arabicPeriod"/>
            </a:pPr>
            <a:r>
              <a:rPr lang="en-GB" sz="2400" dirty="0"/>
              <a:t>She _____________  (call) her friend.</a:t>
            </a:r>
          </a:p>
          <a:p>
            <a:pPr marL="457200" indent="-457200">
              <a:lnSpc>
                <a:spcPct val="150000"/>
              </a:lnSpc>
              <a:buFont typeface="+mj-lt"/>
              <a:buAutoNum type="arabicPeriod"/>
            </a:pPr>
            <a:r>
              <a:rPr lang="en-GB" sz="2400" dirty="0"/>
              <a:t>I _____________ (not/ read) that book.</a:t>
            </a:r>
          </a:p>
          <a:p>
            <a:pPr marL="457200" indent="-457200">
              <a:lnSpc>
                <a:spcPct val="150000"/>
              </a:lnSpc>
              <a:buFont typeface="+mj-lt"/>
              <a:buAutoNum type="arabicPeriod"/>
            </a:pPr>
            <a:r>
              <a:rPr lang="en-GB" sz="2400" dirty="0"/>
              <a:t>Mark and John _____________  (not/ drive) fast.</a:t>
            </a:r>
          </a:p>
          <a:p>
            <a:pPr marL="457200" indent="-457200">
              <a:lnSpc>
                <a:spcPct val="150000"/>
              </a:lnSpc>
              <a:buFont typeface="+mj-lt"/>
              <a:buAutoNum type="arabicPeriod"/>
            </a:pPr>
            <a:r>
              <a:rPr lang="en-GB" sz="2400" dirty="0"/>
              <a:t>Tina _____________  (cut) her hair.</a:t>
            </a:r>
          </a:p>
        </p:txBody>
      </p:sp>
      <p:sp>
        <p:nvSpPr>
          <p:cNvPr id="4" name="TekstniOkvir 3">
            <a:extLst>
              <a:ext uri="{FF2B5EF4-FFF2-40B4-BE49-F238E27FC236}">
                <a16:creationId xmlns:a16="http://schemas.microsoft.com/office/drawing/2014/main" xmlns="" id="{0AE71AA7-EDE8-4029-9A80-4040E494AAEE}"/>
              </a:ext>
            </a:extLst>
          </p:cNvPr>
          <p:cNvSpPr txBox="1"/>
          <p:nvPr/>
        </p:nvSpPr>
        <p:spPr>
          <a:xfrm>
            <a:off x="2105025" y="1987550"/>
            <a:ext cx="1981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dirty="0">
                <a:solidFill>
                  <a:srgbClr val="7030A0"/>
                </a:solidFill>
              </a:rPr>
              <a:t>are </a:t>
            </a:r>
            <a:r>
              <a:rPr lang="hr-HR" dirty="0" err="1">
                <a:solidFill>
                  <a:srgbClr val="7030A0"/>
                </a:solidFill>
              </a:rPr>
              <a:t>going</a:t>
            </a:r>
            <a:r>
              <a:rPr lang="hr-HR" dirty="0">
                <a:solidFill>
                  <a:srgbClr val="7030A0"/>
                </a:solidFill>
              </a:rPr>
              <a:t> to </a:t>
            </a:r>
            <a:r>
              <a:rPr lang="hr-HR" dirty="0" err="1">
                <a:solidFill>
                  <a:srgbClr val="7030A0"/>
                </a:solidFill>
              </a:rPr>
              <a:t>buy</a:t>
            </a:r>
            <a:endParaRPr lang="en-GB" dirty="0">
              <a:solidFill>
                <a:srgbClr val="7030A0"/>
              </a:solidFill>
            </a:endParaRPr>
          </a:p>
        </p:txBody>
      </p:sp>
      <p:sp>
        <p:nvSpPr>
          <p:cNvPr id="5" name="TekstniOkvir 4">
            <a:extLst>
              <a:ext uri="{FF2B5EF4-FFF2-40B4-BE49-F238E27FC236}">
                <a16:creationId xmlns:a16="http://schemas.microsoft.com/office/drawing/2014/main" xmlns="" id="{551CF7F9-9B7D-48AD-948D-47A4533E2A3B}"/>
              </a:ext>
            </a:extLst>
          </p:cNvPr>
          <p:cNvSpPr txBox="1"/>
          <p:nvPr/>
        </p:nvSpPr>
        <p:spPr>
          <a:xfrm>
            <a:off x="1857375" y="2644775"/>
            <a:ext cx="1981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dirty="0" err="1">
                <a:solidFill>
                  <a:srgbClr val="7030A0"/>
                </a:solidFill>
              </a:rPr>
              <a:t>is</a:t>
            </a:r>
            <a:r>
              <a:rPr lang="hr-HR" dirty="0">
                <a:solidFill>
                  <a:srgbClr val="7030A0"/>
                </a:solidFill>
              </a:rPr>
              <a:t> </a:t>
            </a:r>
            <a:r>
              <a:rPr lang="hr-HR" dirty="0" err="1">
                <a:solidFill>
                  <a:srgbClr val="7030A0"/>
                </a:solidFill>
              </a:rPr>
              <a:t>going</a:t>
            </a:r>
            <a:r>
              <a:rPr lang="hr-HR" dirty="0">
                <a:solidFill>
                  <a:srgbClr val="7030A0"/>
                </a:solidFill>
              </a:rPr>
              <a:t> to </a:t>
            </a:r>
            <a:r>
              <a:rPr lang="hr-HR" dirty="0" err="1">
                <a:solidFill>
                  <a:srgbClr val="7030A0"/>
                </a:solidFill>
              </a:rPr>
              <a:t>call</a:t>
            </a:r>
            <a:endParaRPr lang="en-GB" dirty="0">
              <a:solidFill>
                <a:srgbClr val="7030A0"/>
              </a:solidFill>
            </a:endParaRPr>
          </a:p>
        </p:txBody>
      </p:sp>
      <p:sp>
        <p:nvSpPr>
          <p:cNvPr id="6" name="TekstniOkvir 5">
            <a:extLst>
              <a:ext uri="{FF2B5EF4-FFF2-40B4-BE49-F238E27FC236}">
                <a16:creationId xmlns:a16="http://schemas.microsoft.com/office/drawing/2014/main" xmlns="" id="{F0D74C93-3E30-419E-B8C9-4672B91402A7}"/>
              </a:ext>
            </a:extLst>
          </p:cNvPr>
          <p:cNvSpPr txBox="1"/>
          <p:nvPr/>
        </p:nvSpPr>
        <p:spPr>
          <a:xfrm>
            <a:off x="1466850" y="3313113"/>
            <a:ext cx="21526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dirty="0">
                <a:solidFill>
                  <a:srgbClr val="7030A0"/>
                </a:solidFill>
              </a:rPr>
              <a:t>am </a:t>
            </a:r>
            <a:r>
              <a:rPr lang="hr-HR" dirty="0" err="1">
                <a:solidFill>
                  <a:srgbClr val="7030A0"/>
                </a:solidFill>
              </a:rPr>
              <a:t>not</a:t>
            </a:r>
            <a:r>
              <a:rPr lang="hr-HR" dirty="0">
                <a:solidFill>
                  <a:srgbClr val="7030A0"/>
                </a:solidFill>
              </a:rPr>
              <a:t> </a:t>
            </a:r>
            <a:r>
              <a:rPr lang="hr-HR" dirty="0" err="1">
                <a:solidFill>
                  <a:srgbClr val="7030A0"/>
                </a:solidFill>
              </a:rPr>
              <a:t>going</a:t>
            </a:r>
            <a:r>
              <a:rPr lang="hr-HR" dirty="0">
                <a:solidFill>
                  <a:srgbClr val="7030A0"/>
                </a:solidFill>
              </a:rPr>
              <a:t> to </a:t>
            </a:r>
            <a:r>
              <a:rPr lang="hr-HR" dirty="0" err="1">
                <a:solidFill>
                  <a:srgbClr val="7030A0"/>
                </a:solidFill>
              </a:rPr>
              <a:t>read</a:t>
            </a:r>
            <a:endParaRPr lang="en-GB" dirty="0">
              <a:solidFill>
                <a:srgbClr val="7030A0"/>
              </a:solidFill>
            </a:endParaRPr>
          </a:p>
        </p:txBody>
      </p:sp>
      <p:sp>
        <p:nvSpPr>
          <p:cNvPr id="7" name="TekstniOkvir 6">
            <a:extLst>
              <a:ext uri="{FF2B5EF4-FFF2-40B4-BE49-F238E27FC236}">
                <a16:creationId xmlns:a16="http://schemas.microsoft.com/office/drawing/2014/main" xmlns="" id="{6A17549A-B401-4AA9-80D1-7BA9A62AEB8A}"/>
              </a:ext>
            </a:extLst>
          </p:cNvPr>
          <p:cNvSpPr txBox="1"/>
          <p:nvPr/>
        </p:nvSpPr>
        <p:spPr>
          <a:xfrm>
            <a:off x="3314700" y="3985658"/>
            <a:ext cx="22479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dirty="0" err="1">
                <a:solidFill>
                  <a:srgbClr val="7030A0"/>
                </a:solidFill>
              </a:rPr>
              <a:t>aren’t</a:t>
            </a:r>
            <a:r>
              <a:rPr lang="hr-HR" dirty="0">
                <a:solidFill>
                  <a:srgbClr val="7030A0"/>
                </a:solidFill>
              </a:rPr>
              <a:t> </a:t>
            </a:r>
            <a:r>
              <a:rPr lang="hr-HR" dirty="0" err="1">
                <a:solidFill>
                  <a:srgbClr val="7030A0"/>
                </a:solidFill>
              </a:rPr>
              <a:t>going</a:t>
            </a:r>
            <a:r>
              <a:rPr lang="hr-HR" dirty="0">
                <a:solidFill>
                  <a:srgbClr val="7030A0"/>
                </a:solidFill>
              </a:rPr>
              <a:t> to </a:t>
            </a:r>
            <a:r>
              <a:rPr lang="hr-HR" dirty="0" err="1">
                <a:solidFill>
                  <a:srgbClr val="7030A0"/>
                </a:solidFill>
              </a:rPr>
              <a:t>drive</a:t>
            </a:r>
            <a:endParaRPr lang="en-GB" dirty="0">
              <a:solidFill>
                <a:srgbClr val="7030A0"/>
              </a:solidFill>
            </a:endParaRPr>
          </a:p>
        </p:txBody>
      </p:sp>
      <p:sp>
        <p:nvSpPr>
          <p:cNvPr id="8" name="TekstniOkvir 7">
            <a:extLst>
              <a:ext uri="{FF2B5EF4-FFF2-40B4-BE49-F238E27FC236}">
                <a16:creationId xmlns:a16="http://schemas.microsoft.com/office/drawing/2014/main" xmlns="" id="{BFCC2995-7347-4C39-B4E9-62019DBE810D}"/>
              </a:ext>
            </a:extLst>
          </p:cNvPr>
          <p:cNvSpPr txBox="1"/>
          <p:nvPr/>
        </p:nvSpPr>
        <p:spPr>
          <a:xfrm>
            <a:off x="1857375" y="4684159"/>
            <a:ext cx="1981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dirty="0" err="1">
                <a:solidFill>
                  <a:srgbClr val="7030A0"/>
                </a:solidFill>
              </a:rPr>
              <a:t>is</a:t>
            </a:r>
            <a:r>
              <a:rPr lang="hr-HR" dirty="0">
                <a:solidFill>
                  <a:srgbClr val="7030A0"/>
                </a:solidFill>
              </a:rPr>
              <a:t> </a:t>
            </a:r>
            <a:r>
              <a:rPr lang="hr-HR" dirty="0" err="1">
                <a:solidFill>
                  <a:srgbClr val="7030A0"/>
                </a:solidFill>
              </a:rPr>
              <a:t>going</a:t>
            </a:r>
            <a:r>
              <a:rPr lang="hr-HR" dirty="0">
                <a:solidFill>
                  <a:srgbClr val="7030A0"/>
                </a:solidFill>
              </a:rPr>
              <a:t> to </a:t>
            </a:r>
            <a:r>
              <a:rPr lang="hr-HR" dirty="0" err="1">
                <a:solidFill>
                  <a:srgbClr val="7030A0"/>
                </a:solidFill>
              </a:rPr>
              <a:t>cut</a:t>
            </a:r>
            <a:endParaRPr lang="en-GB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84046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xmlns="" id="{80DE14A5-CA81-4B38-A875-F23BB90A71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b="1" dirty="0" err="1">
                <a:solidFill>
                  <a:srgbClr val="7030A0"/>
                </a:solidFill>
              </a:rPr>
              <a:t>much</a:t>
            </a:r>
            <a:r>
              <a:rPr lang="hr-HR" b="1" dirty="0">
                <a:solidFill>
                  <a:srgbClr val="7030A0"/>
                </a:solidFill>
              </a:rPr>
              <a:t>, </a:t>
            </a:r>
            <a:r>
              <a:rPr lang="hr-HR" b="1" dirty="0" err="1">
                <a:solidFill>
                  <a:srgbClr val="7030A0"/>
                </a:solidFill>
              </a:rPr>
              <a:t>many</a:t>
            </a:r>
            <a:r>
              <a:rPr lang="hr-HR" b="1" dirty="0">
                <a:solidFill>
                  <a:srgbClr val="7030A0"/>
                </a:solidFill>
              </a:rPr>
              <a:t>, some, </a:t>
            </a:r>
            <a:r>
              <a:rPr lang="hr-HR" b="1" dirty="0" err="1">
                <a:solidFill>
                  <a:srgbClr val="7030A0"/>
                </a:solidFill>
              </a:rPr>
              <a:t>any</a:t>
            </a:r>
            <a:r>
              <a:rPr lang="hr-HR" b="1" dirty="0">
                <a:solidFill>
                  <a:srgbClr val="7030A0"/>
                </a:solidFill>
              </a:rPr>
              <a:t>, a, </a:t>
            </a:r>
            <a:r>
              <a:rPr lang="hr-HR" b="1" dirty="0" err="1">
                <a:solidFill>
                  <a:srgbClr val="7030A0"/>
                </a:solidFill>
              </a:rPr>
              <a:t>an</a:t>
            </a:r>
            <a:r>
              <a:rPr lang="hr-HR" b="1" dirty="0">
                <a:solidFill>
                  <a:srgbClr val="7030A0"/>
                </a:solidFill>
              </a:rPr>
              <a:t>, -</a:t>
            </a:r>
            <a:br>
              <a:rPr lang="hr-HR" b="1" dirty="0">
                <a:solidFill>
                  <a:srgbClr val="7030A0"/>
                </a:solidFill>
              </a:rPr>
            </a:br>
            <a:r>
              <a:rPr lang="hr-HR" sz="4000" dirty="0">
                <a:solidFill>
                  <a:srgbClr val="7030A0"/>
                </a:solidFill>
              </a:rPr>
              <a:t>napiši odgovore na papir, a zatim provjeri</a:t>
            </a:r>
            <a:endParaRPr lang="hr-HR" sz="4000" b="1" dirty="0">
              <a:solidFill>
                <a:srgbClr val="7030A0"/>
              </a:solidFill>
            </a:endParaRP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xmlns="" id="{06959DA6-E469-4254-8446-7CEEA7DB8F2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>
              <a:lnSpc>
                <a:spcPct val="150000"/>
              </a:lnSpc>
            </a:pPr>
            <a:r>
              <a:rPr lang="en-GB" dirty="0"/>
              <a:t>How ______ apples do you need?</a:t>
            </a:r>
          </a:p>
          <a:p>
            <a:pPr>
              <a:lnSpc>
                <a:spcPct val="150000"/>
              </a:lnSpc>
            </a:pPr>
            <a:r>
              <a:rPr lang="en-GB" dirty="0"/>
              <a:t>I need five ______ apples.</a:t>
            </a:r>
          </a:p>
          <a:p>
            <a:pPr>
              <a:lnSpc>
                <a:spcPct val="150000"/>
              </a:lnSpc>
            </a:pPr>
            <a:r>
              <a:rPr lang="en-GB" dirty="0"/>
              <a:t>Look, there are ______ apples in the bowl.</a:t>
            </a:r>
          </a:p>
          <a:p>
            <a:pPr>
              <a:lnSpc>
                <a:spcPct val="150000"/>
              </a:lnSpc>
            </a:pPr>
            <a:r>
              <a:rPr lang="en-GB" dirty="0"/>
              <a:t>Are there ______ apples in the fridge? – No, there aren’t ______.</a:t>
            </a:r>
          </a:p>
          <a:p>
            <a:pPr>
              <a:lnSpc>
                <a:spcPct val="150000"/>
              </a:lnSpc>
            </a:pPr>
            <a:r>
              <a:rPr lang="en-GB" dirty="0"/>
              <a:t>But, there is ______ apple on the table.</a:t>
            </a:r>
          </a:p>
          <a:p>
            <a:pPr>
              <a:lnSpc>
                <a:spcPct val="150000"/>
              </a:lnSpc>
            </a:pPr>
            <a:r>
              <a:rPr lang="en-GB" dirty="0"/>
              <a:t>How ______ time do you need to make ______ pie?</a:t>
            </a:r>
          </a:p>
          <a:p>
            <a:pPr>
              <a:lnSpc>
                <a:spcPct val="150000"/>
              </a:lnSpc>
            </a:pPr>
            <a:r>
              <a:rPr lang="en-GB" dirty="0"/>
              <a:t>Do you need ______ help?</a:t>
            </a:r>
          </a:p>
        </p:txBody>
      </p:sp>
      <p:sp>
        <p:nvSpPr>
          <p:cNvPr id="5" name="TekstniOkvir 4">
            <a:extLst>
              <a:ext uri="{FF2B5EF4-FFF2-40B4-BE49-F238E27FC236}">
                <a16:creationId xmlns:a16="http://schemas.microsoft.com/office/drawing/2014/main" xmlns="" id="{13A11D0E-6100-4706-AB74-0E83079AB88F}"/>
              </a:ext>
            </a:extLst>
          </p:cNvPr>
          <p:cNvSpPr txBox="1"/>
          <p:nvPr/>
        </p:nvSpPr>
        <p:spPr>
          <a:xfrm>
            <a:off x="1562100" y="1933574"/>
            <a:ext cx="12382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dirty="0" err="1">
                <a:solidFill>
                  <a:srgbClr val="7030A0"/>
                </a:solidFill>
              </a:rPr>
              <a:t>many</a:t>
            </a:r>
            <a:endParaRPr lang="en-GB" dirty="0">
              <a:solidFill>
                <a:srgbClr val="7030A0"/>
              </a:solidFill>
            </a:endParaRPr>
          </a:p>
        </p:txBody>
      </p:sp>
      <p:sp>
        <p:nvSpPr>
          <p:cNvPr id="6" name="TekstniOkvir 5">
            <a:extLst>
              <a:ext uri="{FF2B5EF4-FFF2-40B4-BE49-F238E27FC236}">
                <a16:creationId xmlns:a16="http://schemas.microsoft.com/office/drawing/2014/main" xmlns="" id="{98942794-59BE-459E-87CF-4AEFF3436E38}"/>
              </a:ext>
            </a:extLst>
          </p:cNvPr>
          <p:cNvSpPr txBox="1"/>
          <p:nvPr/>
        </p:nvSpPr>
        <p:spPr>
          <a:xfrm>
            <a:off x="2286000" y="2483324"/>
            <a:ext cx="12382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dirty="0">
                <a:solidFill>
                  <a:srgbClr val="7030A0"/>
                </a:solidFill>
              </a:rPr>
              <a:t>-</a:t>
            </a:r>
            <a:endParaRPr lang="en-GB" dirty="0">
              <a:solidFill>
                <a:srgbClr val="7030A0"/>
              </a:solidFill>
            </a:endParaRPr>
          </a:p>
        </p:txBody>
      </p:sp>
      <p:sp>
        <p:nvSpPr>
          <p:cNvPr id="7" name="TekstniOkvir 6">
            <a:extLst>
              <a:ext uri="{FF2B5EF4-FFF2-40B4-BE49-F238E27FC236}">
                <a16:creationId xmlns:a16="http://schemas.microsoft.com/office/drawing/2014/main" xmlns="" id="{8E59719C-6DB5-45F6-B382-4BF1940F2D25}"/>
              </a:ext>
            </a:extLst>
          </p:cNvPr>
          <p:cNvSpPr txBox="1"/>
          <p:nvPr/>
        </p:nvSpPr>
        <p:spPr>
          <a:xfrm>
            <a:off x="2905125" y="3141023"/>
            <a:ext cx="12382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dirty="0">
                <a:solidFill>
                  <a:srgbClr val="7030A0"/>
                </a:solidFill>
              </a:rPr>
              <a:t>some</a:t>
            </a:r>
            <a:endParaRPr lang="en-GB" dirty="0">
              <a:solidFill>
                <a:srgbClr val="7030A0"/>
              </a:solidFill>
            </a:endParaRPr>
          </a:p>
        </p:txBody>
      </p:sp>
      <p:sp>
        <p:nvSpPr>
          <p:cNvPr id="8" name="TekstniOkvir 7">
            <a:extLst>
              <a:ext uri="{FF2B5EF4-FFF2-40B4-BE49-F238E27FC236}">
                <a16:creationId xmlns:a16="http://schemas.microsoft.com/office/drawing/2014/main" xmlns="" id="{4FDD3293-37EC-4509-B46C-B24B2138B198}"/>
              </a:ext>
            </a:extLst>
          </p:cNvPr>
          <p:cNvSpPr txBox="1"/>
          <p:nvPr/>
        </p:nvSpPr>
        <p:spPr>
          <a:xfrm>
            <a:off x="2286000" y="3780393"/>
            <a:ext cx="12382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dirty="0" err="1">
                <a:solidFill>
                  <a:srgbClr val="7030A0"/>
                </a:solidFill>
              </a:rPr>
              <a:t>any</a:t>
            </a:r>
            <a:endParaRPr lang="en-GB" dirty="0">
              <a:solidFill>
                <a:srgbClr val="7030A0"/>
              </a:solidFill>
            </a:endParaRPr>
          </a:p>
        </p:txBody>
      </p:sp>
      <p:sp>
        <p:nvSpPr>
          <p:cNvPr id="9" name="TekstniOkvir 8">
            <a:extLst>
              <a:ext uri="{FF2B5EF4-FFF2-40B4-BE49-F238E27FC236}">
                <a16:creationId xmlns:a16="http://schemas.microsoft.com/office/drawing/2014/main" xmlns="" id="{39FA0D5D-39AA-46ED-84A5-E6A0C994A34C}"/>
              </a:ext>
            </a:extLst>
          </p:cNvPr>
          <p:cNvSpPr txBox="1"/>
          <p:nvPr/>
        </p:nvSpPr>
        <p:spPr>
          <a:xfrm>
            <a:off x="7962902" y="3780393"/>
            <a:ext cx="12382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dirty="0" err="1">
                <a:solidFill>
                  <a:srgbClr val="7030A0"/>
                </a:solidFill>
              </a:rPr>
              <a:t>any</a:t>
            </a:r>
            <a:endParaRPr lang="en-GB" dirty="0">
              <a:solidFill>
                <a:srgbClr val="7030A0"/>
              </a:solidFill>
            </a:endParaRPr>
          </a:p>
        </p:txBody>
      </p:sp>
      <p:sp>
        <p:nvSpPr>
          <p:cNvPr id="10" name="TekstniOkvir 9">
            <a:extLst>
              <a:ext uri="{FF2B5EF4-FFF2-40B4-BE49-F238E27FC236}">
                <a16:creationId xmlns:a16="http://schemas.microsoft.com/office/drawing/2014/main" xmlns="" id="{00F95DA0-FCBC-4257-A283-CE48CD1EA09F}"/>
              </a:ext>
            </a:extLst>
          </p:cNvPr>
          <p:cNvSpPr txBox="1"/>
          <p:nvPr/>
        </p:nvSpPr>
        <p:spPr>
          <a:xfrm>
            <a:off x="2571752" y="4364708"/>
            <a:ext cx="12382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dirty="0" err="1">
                <a:solidFill>
                  <a:srgbClr val="7030A0"/>
                </a:solidFill>
              </a:rPr>
              <a:t>an</a:t>
            </a:r>
            <a:endParaRPr lang="en-GB" dirty="0">
              <a:solidFill>
                <a:srgbClr val="7030A0"/>
              </a:solidFill>
            </a:endParaRPr>
          </a:p>
        </p:txBody>
      </p:sp>
      <p:sp>
        <p:nvSpPr>
          <p:cNvPr id="11" name="TekstniOkvir 10">
            <a:extLst>
              <a:ext uri="{FF2B5EF4-FFF2-40B4-BE49-F238E27FC236}">
                <a16:creationId xmlns:a16="http://schemas.microsoft.com/office/drawing/2014/main" xmlns="" id="{11B34FDD-DF97-41A2-8EE5-63F14E51D32B}"/>
              </a:ext>
            </a:extLst>
          </p:cNvPr>
          <p:cNvSpPr txBox="1"/>
          <p:nvPr/>
        </p:nvSpPr>
        <p:spPr>
          <a:xfrm>
            <a:off x="1562100" y="4937910"/>
            <a:ext cx="12382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dirty="0" err="1">
                <a:solidFill>
                  <a:srgbClr val="7030A0"/>
                </a:solidFill>
              </a:rPr>
              <a:t>much</a:t>
            </a:r>
            <a:endParaRPr lang="en-GB" dirty="0">
              <a:solidFill>
                <a:srgbClr val="7030A0"/>
              </a:solidFill>
            </a:endParaRPr>
          </a:p>
        </p:txBody>
      </p:sp>
      <p:sp>
        <p:nvSpPr>
          <p:cNvPr id="12" name="TekstniOkvir 11">
            <a:extLst>
              <a:ext uri="{FF2B5EF4-FFF2-40B4-BE49-F238E27FC236}">
                <a16:creationId xmlns:a16="http://schemas.microsoft.com/office/drawing/2014/main" xmlns="" id="{C6337C7A-0F17-4748-B71D-268609791A4A}"/>
              </a:ext>
            </a:extLst>
          </p:cNvPr>
          <p:cNvSpPr txBox="1"/>
          <p:nvPr/>
        </p:nvSpPr>
        <p:spPr>
          <a:xfrm>
            <a:off x="6067427" y="4937910"/>
            <a:ext cx="12382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dirty="0">
                <a:solidFill>
                  <a:srgbClr val="7030A0"/>
                </a:solidFill>
              </a:rPr>
              <a:t>a</a:t>
            </a:r>
            <a:endParaRPr lang="en-GB" dirty="0">
              <a:solidFill>
                <a:srgbClr val="7030A0"/>
              </a:solidFill>
            </a:endParaRPr>
          </a:p>
        </p:txBody>
      </p:sp>
      <p:sp>
        <p:nvSpPr>
          <p:cNvPr id="13" name="TekstniOkvir 12">
            <a:extLst>
              <a:ext uri="{FF2B5EF4-FFF2-40B4-BE49-F238E27FC236}">
                <a16:creationId xmlns:a16="http://schemas.microsoft.com/office/drawing/2014/main" xmlns="" id="{BAB05098-3938-4752-9C67-AA09C0CE95D4}"/>
              </a:ext>
            </a:extLst>
          </p:cNvPr>
          <p:cNvSpPr txBox="1"/>
          <p:nvPr/>
        </p:nvSpPr>
        <p:spPr>
          <a:xfrm>
            <a:off x="2571754" y="5555562"/>
            <a:ext cx="12382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dirty="0">
                <a:solidFill>
                  <a:srgbClr val="7030A0"/>
                </a:solidFill>
              </a:rPr>
              <a:t>some</a:t>
            </a:r>
            <a:endParaRPr lang="en-GB" dirty="0">
              <a:solidFill>
                <a:srgbClr val="7030A0"/>
              </a:solidFill>
            </a:endParaRPr>
          </a:p>
        </p:txBody>
      </p:sp>
      <p:pic>
        <p:nvPicPr>
          <p:cNvPr id="15" name="Slika 14" descr="Slika na kojoj se prikazuje jabuka, voće, na zatvorenom, stol&#10;&#10;Opis je automatski generiran">
            <a:extLst>
              <a:ext uri="{FF2B5EF4-FFF2-40B4-BE49-F238E27FC236}">
                <a16:creationId xmlns:a16="http://schemas.microsoft.com/office/drawing/2014/main" xmlns="" id="{6D960F0D-E477-45B1-8B37-471944B20DE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xmlns="" r:id="rId3"/>
              </a:ext>
            </a:extLst>
          </a:blip>
          <a:stretch>
            <a:fillRect/>
          </a:stretch>
        </p:blipFill>
        <p:spPr>
          <a:xfrm>
            <a:off x="8636370" y="4871396"/>
            <a:ext cx="2717430" cy="15461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45875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xmlns="" id="{333C282D-A367-4930-AF2C-17AEBC154F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b="1" dirty="0">
                <a:solidFill>
                  <a:srgbClr val="7030A0"/>
                </a:solidFill>
              </a:rPr>
              <a:t>LET’S CHECK!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xmlns="" id="{E0C7E9BA-77AE-4485-8705-248DCE2B88E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hr-HR" dirty="0"/>
              <a:t>VOCABULARY:</a:t>
            </a:r>
          </a:p>
          <a:p>
            <a:pPr marL="0" indent="0">
              <a:buNone/>
            </a:pPr>
            <a:r>
              <a:rPr lang="hr-HR" dirty="0">
                <a:hlinkClick r:id="rId2"/>
              </a:rPr>
              <a:t>https://forms.office.com/Pages/ResponsePage.aspx?id=FvJamzTGgEurAgyaPQKQkZeVw7myaYdNimslq3IsvjxUNlpBUzBJU0tPSUFZOVkzMDdQUklKQjEzMy4u</a:t>
            </a:r>
            <a:endParaRPr lang="hr-HR" dirty="0"/>
          </a:p>
          <a:p>
            <a:pPr marL="0" indent="0">
              <a:buNone/>
            </a:pPr>
            <a:endParaRPr lang="hr-HR" dirty="0"/>
          </a:p>
          <a:p>
            <a:pPr marL="0" indent="0">
              <a:buNone/>
            </a:pPr>
            <a:endParaRPr lang="hr-HR" dirty="0"/>
          </a:p>
          <a:p>
            <a:pPr marL="0" indent="0">
              <a:buNone/>
            </a:pPr>
            <a:r>
              <a:rPr lang="hr-HR" dirty="0"/>
              <a:t>GRAMMAR: </a:t>
            </a:r>
          </a:p>
          <a:p>
            <a:pPr marL="0" indent="0">
              <a:buNone/>
            </a:pPr>
            <a:r>
              <a:rPr lang="hr-HR" dirty="0">
                <a:hlinkClick r:id="rId3"/>
              </a:rPr>
              <a:t>https://forms.office.com/Pages/ResponsePage.aspx?id=FvJamzTGgEurAgyaPQKQkZeVw7myaYdNimslq3IsvjxUODE4UFE2TkVPMTAyNzZEN0U5OUQyTjFVVy4u</a:t>
            </a:r>
            <a:endParaRPr lang="hr-HR" dirty="0"/>
          </a:p>
          <a:p>
            <a:pPr marL="0" indent="0">
              <a:buNone/>
            </a:pPr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213518575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slov 3">
            <a:extLst>
              <a:ext uri="{FF2B5EF4-FFF2-40B4-BE49-F238E27FC236}">
                <a16:creationId xmlns:a16="http://schemas.microsoft.com/office/drawing/2014/main" xmlns="" id="{64F60388-8A9F-4E57-AA1A-07E991D898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hr-HR" b="1" dirty="0" err="1">
                <a:solidFill>
                  <a:srgbClr val="7030A0"/>
                </a:solidFill>
              </a:rPr>
              <a:t>Unit</a:t>
            </a:r>
            <a:r>
              <a:rPr lang="hr-HR" b="1" dirty="0">
                <a:solidFill>
                  <a:srgbClr val="7030A0"/>
                </a:solidFill>
              </a:rPr>
              <a:t> 4:</a:t>
            </a:r>
            <a:r>
              <a:rPr lang="hr-HR" dirty="0"/>
              <a:t/>
            </a:r>
            <a:br>
              <a:rPr lang="hr-HR" dirty="0"/>
            </a:br>
            <a:r>
              <a:rPr lang="hr-HR" sz="3600" dirty="0" err="1">
                <a:solidFill>
                  <a:srgbClr val="7030A0"/>
                </a:solidFill>
              </a:rPr>
              <a:t>Receiving</a:t>
            </a:r>
            <a:r>
              <a:rPr lang="hr-HR" sz="3600" dirty="0">
                <a:solidFill>
                  <a:srgbClr val="7030A0"/>
                </a:solidFill>
              </a:rPr>
              <a:t> mail…, At </a:t>
            </a:r>
            <a:r>
              <a:rPr lang="hr-HR" sz="3600" dirty="0" err="1">
                <a:solidFill>
                  <a:srgbClr val="7030A0"/>
                </a:solidFill>
              </a:rPr>
              <a:t>the</a:t>
            </a:r>
            <a:r>
              <a:rPr lang="hr-HR" sz="3600" dirty="0">
                <a:solidFill>
                  <a:srgbClr val="7030A0"/>
                </a:solidFill>
              </a:rPr>
              <a:t> </a:t>
            </a:r>
            <a:r>
              <a:rPr lang="hr-HR" sz="3600" dirty="0" err="1">
                <a:solidFill>
                  <a:srgbClr val="7030A0"/>
                </a:solidFill>
              </a:rPr>
              <a:t>airport</a:t>
            </a:r>
            <a:r>
              <a:rPr lang="hr-HR" sz="3600" dirty="0">
                <a:solidFill>
                  <a:srgbClr val="7030A0"/>
                </a:solidFill>
              </a:rPr>
              <a:t>, </a:t>
            </a:r>
            <a:r>
              <a:rPr lang="hr-HR" sz="3600" dirty="0" err="1">
                <a:solidFill>
                  <a:srgbClr val="7030A0"/>
                </a:solidFill>
              </a:rPr>
              <a:t>Getting</a:t>
            </a:r>
            <a:r>
              <a:rPr lang="hr-HR" sz="3600" dirty="0">
                <a:solidFill>
                  <a:srgbClr val="7030A0"/>
                </a:solidFill>
              </a:rPr>
              <a:t> </a:t>
            </a:r>
            <a:r>
              <a:rPr lang="hr-HR" sz="3600" dirty="0" err="1">
                <a:solidFill>
                  <a:srgbClr val="7030A0"/>
                </a:solidFill>
              </a:rPr>
              <a:t>ready</a:t>
            </a:r>
            <a:r>
              <a:rPr lang="hr-HR" sz="3600" dirty="0">
                <a:solidFill>
                  <a:srgbClr val="7030A0"/>
                </a:solidFill>
              </a:rPr>
              <a:t> for a </a:t>
            </a:r>
            <a:r>
              <a:rPr lang="hr-HR" sz="3600" dirty="0" err="1">
                <a:solidFill>
                  <a:srgbClr val="7030A0"/>
                </a:solidFill>
              </a:rPr>
              <a:t>trip</a:t>
            </a:r>
            <a:r>
              <a:rPr lang="hr-HR" sz="3600" dirty="0">
                <a:solidFill>
                  <a:srgbClr val="7030A0"/>
                </a:solidFill>
              </a:rPr>
              <a:t>, At </a:t>
            </a:r>
            <a:r>
              <a:rPr lang="hr-HR" sz="3600" dirty="0" err="1">
                <a:solidFill>
                  <a:srgbClr val="7030A0"/>
                </a:solidFill>
              </a:rPr>
              <a:t>the</a:t>
            </a:r>
            <a:r>
              <a:rPr lang="hr-HR" sz="3600" dirty="0">
                <a:solidFill>
                  <a:srgbClr val="7030A0"/>
                </a:solidFill>
              </a:rPr>
              <a:t> </a:t>
            </a:r>
            <a:r>
              <a:rPr lang="hr-HR" sz="3600" dirty="0" err="1">
                <a:solidFill>
                  <a:srgbClr val="7030A0"/>
                </a:solidFill>
              </a:rPr>
              <a:t>McDonnells</a:t>
            </a:r>
            <a:r>
              <a:rPr lang="hr-HR" sz="3600" dirty="0">
                <a:solidFill>
                  <a:srgbClr val="7030A0"/>
                </a:solidFill>
              </a:rPr>
              <a:t>’ </a:t>
            </a:r>
            <a:r>
              <a:rPr lang="hr-HR" sz="3600" dirty="0" err="1">
                <a:solidFill>
                  <a:srgbClr val="7030A0"/>
                </a:solidFill>
              </a:rPr>
              <a:t>in</a:t>
            </a:r>
            <a:r>
              <a:rPr lang="hr-HR" sz="3600" dirty="0">
                <a:solidFill>
                  <a:srgbClr val="7030A0"/>
                </a:solidFill>
              </a:rPr>
              <a:t> Scotland</a:t>
            </a:r>
            <a:endParaRPr lang="hr-HR" dirty="0">
              <a:solidFill>
                <a:srgbClr val="7030A0"/>
              </a:solidFill>
            </a:endParaRPr>
          </a:p>
        </p:txBody>
      </p:sp>
      <p:sp>
        <p:nvSpPr>
          <p:cNvPr id="5" name="Rezervirano mjesto teksta 4">
            <a:extLst>
              <a:ext uri="{FF2B5EF4-FFF2-40B4-BE49-F238E27FC236}">
                <a16:creationId xmlns:a16="http://schemas.microsoft.com/office/drawing/2014/main" xmlns="" id="{ECFC595F-450F-4391-97CF-4988F2E3DF4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hr-HR" u="sng" dirty="0"/>
              <a:t>VOCABULARY</a:t>
            </a:r>
          </a:p>
        </p:txBody>
      </p:sp>
      <p:sp>
        <p:nvSpPr>
          <p:cNvPr id="6" name="Rezervirano mjesto sadržaja 5">
            <a:extLst>
              <a:ext uri="{FF2B5EF4-FFF2-40B4-BE49-F238E27FC236}">
                <a16:creationId xmlns:a16="http://schemas.microsoft.com/office/drawing/2014/main" xmlns="" id="{5236CC01-C118-417B-BE62-6409C6EDA8F4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endParaRPr lang="hr-HR" sz="2400" dirty="0"/>
          </a:p>
          <a:p>
            <a:r>
              <a:rPr lang="en-GB" sz="2400" dirty="0"/>
              <a:t>Airport procedure</a:t>
            </a:r>
          </a:p>
          <a:p>
            <a:r>
              <a:rPr lang="en-GB" sz="2400" dirty="0"/>
              <a:t>Clothes</a:t>
            </a:r>
          </a:p>
          <a:p>
            <a:pPr marL="0" indent="0">
              <a:buNone/>
            </a:pPr>
            <a:endParaRPr lang="en-GB" sz="2400" dirty="0"/>
          </a:p>
          <a:p>
            <a:pPr marL="0" indent="0">
              <a:buNone/>
            </a:pPr>
            <a:r>
              <a:rPr lang="hr-HR" sz="2400" dirty="0" err="1"/>
              <a:t>Reading</a:t>
            </a:r>
            <a:r>
              <a:rPr lang="en-GB" sz="2400" dirty="0"/>
              <a:t>: an e-mail</a:t>
            </a:r>
            <a:endParaRPr lang="hr-HR" sz="2400" dirty="0"/>
          </a:p>
          <a:p>
            <a:pPr marL="0" indent="0">
              <a:buNone/>
            </a:pPr>
            <a:r>
              <a:rPr lang="en-GB" sz="2400" dirty="0"/>
              <a:t>Culture: Scotland</a:t>
            </a:r>
          </a:p>
        </p:txBody>
      </p:sp>
      <p:sp>
        <p:nvSpPr>
          <p:cNvPr id="7" name="Rezervirano mjesto teksta 6">
            <a:extLst>
              <a:ext uri="{FF2B5EF4-FFF2-40B4-BE49-F238E27FC236}">
                <a16:creationId xmlns:a16="http://schemas.microsoft.com/office/drawing/2014/main" xmlns="" id="{8647DF74-C80E-4CF8-AA06-BBD3B3570CC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hr-HR" u="sng" dirty="0"/>
              <a:t>GRAMMAR</a:t>
            </a:r>
          </a:p>
        </p:txBody>
      </p:sp>
      <p:sp>
        <p:nvSpPr>
          <p:cNvPr id="8" name="Rezervirano mjesto sadržaja 7">
            <a:extLst>
              <a:ext uri="{FF2B5EF4-FFF2-40B4-BE49-F238E27FC236}">
                <a16:creationId xmlns:a16="http://schemas.microsoft.com/office/drawing/2014/main" xmlns="" id="{6C044675-2B04-4C16-B02D-FAAD960509E0}"/>
              </a:ext>
            </a:extLst>
          </p:cNvPr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hr-HR" sz="2400" dirty="0"/>
          </a:p>
          <a:p>
            <a:r>
              <a:rPr lang="en-GB" sz="2400" dirty="0"/>
              <a:t>Present Continuous V Present Simple</a:t>
            </a:r>
          </a:p>
          <a:p>
            <a:r>
              <a:rPr lang="en-GB" sz="2400" dirty="0"/>
              <a:t>Present Continuous V Future Simple</a:t>
            </a:r>
          </a:p>
          <a:p>
            <a:r>
              <a:rPr lang="en-GB" sz="2400" dirty="0"/>
              <a:t>Going to Future</a:t>
            </a:r>
          </a:p>
          <a:p>
            <a:r>
              <a:rPr lang="en-GB" sz="2400" dirty="0"/>
              <a:t>Quantity: much, many, some, any</a:t>
            </a:r>
            <a:endParaRPr lang="hr-HR" sz="2400" dirty="0"/>
          </a:p>
          <a:p>
            <a:endParaRPr lang="hr-HR" sz="2400" dirty="0"/>
          </a:p>
          <a:p>
            <a:pPr marL="0" indent="0">
              <a:buNone/>
            </a:pPr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402786946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slov 3">
            <a:extLst>
              <a:ext uri="{FF2B5EF4-FFF2-40B4-BE49-F238E27FC236}">
                <a16:creationId xmlns:a16="http://schemas.microsoft.com/office/drawing/2014/main" xmlns="" id="{7719A5F6-7CF4-4A47-955A-5068FC9A4B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hr-HR" b="1" dirty="0" err="1">
                <a:solidFill>
                  <a:srgbClr val="7030A0"/>
                </a:solidFill>
              </a:rPr>
              <a:t>Unit</a:t>
            </a:r>
            <a:r>
              <a:rPr lang="hr-HR" b="1" dirty="0">
                <a:solidFill>
                  <a:srgbClr val="7030A0"/>
                </a:solidFill>
              </a:rPr>
              <a:t> 4 – </a:t>
            </a:r>
            <a:r>
              <a:rPr lang="hr-HR" b="1" dirty="0" err="1">
                <a:solidFill>
                  <a:srgbClr val="7030A0"/>
                </a:solidFill>
              </a:rPr>
              <a:t>Vocabulary</a:t>
            </a:r>
            <a:r>
              <a:rPr lang="hr-HR" b="1" dirty="0">
                <a:solidFill>
                  <a:srgbClr val="7030A0"/>
                </a:solidFill>
              </a:rPr>
              <a:t/>
            </a:r>
            <a:br>
              <a:rPr lang="hr-HR" b="1" dirty="0">
                <a:solidFill>
                  <a:srgbClr val="7030A0"/>
                </a:solidFill>
              </a:rPr>
            </a:br>
            <a:endParaRPr lang="hr-HR" b="1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959052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Slika 10" descr="Slika na kojoj se prikazuje stolac&#10;&#10;Opis je automatski generiran">
            <a:extLst>
              <a:ext uri="{FF2B5EF4-FFF2-40B4-BE49-F238E27FC236}">
                <a16:creationId xmlns:a16="http://schemas.microsoft.com/office/drawing/2014/main" xmlns="" id="{670B909E-607E-4404-AD36-33C3F1271C0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661" b="7745"/>
          <a:stretch/>
        </p:blipFill>
        <p:spPr>
          <a:xfrm>
            <a:off x="6440610" y="5286821"/>
            <a:ext cx="1304679" cy="1333855"/>
          </a:xfrm>
          <a:prstGeom prst="rect">
            <a:avLst/>
          </a:prstGeom>
        </p:spPr>
      </p:pic>
      <p:pic>
        <p:nvPicPr>
          <p:cNvPr id="7" name="Slika 6" descr="Slika na kojoj se prikazuje crtež&#10;&#10;Opis je automatski generiran">
            <a:extLst>
              <a:ext uri="{FF2B5EF4-FFF2-40B4-BE49-F238E27FC236}">
                <a16:creationId xmlns:a16="http://schemas.microsoft.com/office/drawing/2014/main" xmlns="" id="{6EE5B13A-CCE0-4ED9-9944-C7CEA777D52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977918">
            <a:off x="5588218" y="246653"/>
            <a:ext cx="1857337" cy="1780722"/>
          </a:xfrm>
          <a:prstGeom prst="rect">
            <a:avLst/>
          </a:prstGeom>
        </p:spPr>
      </p:pic>
      <p:sp>
        <p:nvSpPr>
          <p:cNvPr id="2" name="Naslov 1">
            <a:extLst>
              <a:ext uri="{FF2B5EF4-FFF2-40B4-BE49-F238E27FC236}">
                <a16:creationId xmlns:a16="http://schemas.microsoft.com/office/drawing/2014/main" xmlns="" id="{51452E98-A8D0-4C04-81AC-C82D0AC938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b="1" dirty="0">
                <a:solidFill>
                  <a:srgbClr val="7030A0"/>
                </a:solidFill>
              </a:rPr>
              <a:t>At </a:t>
            </a:r>
            <a:r>
              <a:rPr lang="hr-HR" b="1" dirty="0" err="1">
                <a:solidFill>
                  <a:srgbClr val="7030A0"/>
                </a:solidFill>
              </a:rPr>
              <a:t>the</a:t>
            </a:r>
            <a:r>
              <a:rPr lang="hr-HR" b="1" dirty="0">
                <a:solidFill>
                  <a:srgbClr val="7030A0"/>
                </a:solidFill>
              </a:rPr>
              <a:t> </a:t>
            </a:r>
            <a:r>
              <a:rPr lang="hr-HR" b="1" dirty="0" err="1">
                <a:solidFill>
                  <a:srgbClr val="7030A0"/>
                </a:solidFill>
              </a:rPr>
              <a:t>airport</a:t>
            </a:r>
            <a:r>
              <a:rPr lang="hr-HR" sz="3200" b="1" dirty="0">
                <a:solidFill>
                  <a:srgbClr val="7030A0"/>
                </a:solidFill>
              </a:rPr>
              <a:t/>
            </a:r>
            <a:br>
              <a:rPr lang="hr-HR" sz="3200" b="1" dirty="0">
                <a:solidFill>
                  <a:srgbClr val="7030A0"/>
                </a:solidFill>
              </a:rPr>
            </a:br>
            <a:r>
              <a:rPr lang="hr-HR" sz="3200" dirty="0">
                <a:solidFill>
                  <a:srgbClr val="7030A0"/>
                </a:solidFill>
              </a:rPr>
              <a:t>- spoji brojeve i riječi:</a:t>
            </a:r>
            <a:endParaRPr lang="hr-HR" dirty="0">
              <a:solidFill>
                <a:srgbClr val="7030A0"/>
              </a:solidFill>
            </a:endParaRPr>
          </a:p>
        </p:txBody>
      </p:sp>
      <p:pic>
        <p:nvPicPr>
          <p:cNvPr id="5" name="Rezervirano mjesto sadržaja 4">
            <a:extLst>
              <a:ext uri="{FF2B5EF4-FFF2-40B4-BE49-F238E27FC236}">
                <a16:creationId xmlns:a16="http://schemas.microsoft.com/office/drawing/2014/main" xmlns="" id="{49F1E048-ADD5-4FAD-974C-9F0B5CEBF58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265" r="5345" b="6530"/>
          <a:stretch/>
        </p:blipFill>
        <p:spPr>
          <a:xfrm>
            <a:off x="7950200" y="559524"/>
            <a:ext cx="3403600" cy="5700852"/>
          </a:xfrm>
        </p:spPr>
      </p:pic>
      <p:sp>
        <p:nvSpPr>
          <p:cNvPr id="6" name="TekstniOkvir 5">
            <a:extLst>
              <a:ext uri="{FF2B5EF4-FFF2-40B4-BE49-F238E27FC236}">
                <a16:creationId xmlns:a16="http://schemas.microsoft.com/office/drawing/2014/main" xmlns="" id="{4F7E457B-7710-4111-834D-98DBEE036E62}"/>
              </a:ext>
            </a:extLst>
          </p:cNvPr>
          <p:cNvSpPr txBox="1"/>
          <p:nvPr/>
        </p:nvSpPr>
        <p:spPr>
          <a:xfrm>
            <a:off x="1123950" y="1551474"/>
            <a:ext cx="5334000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Tx/>
              <a:buChar char="-"/>
            </a:pPr>
            <a:r>
              <a:rPr lang="en-GB" sz="2800" dirty="0"/>
              <a:t>Luggage / hand luggage</a:t>
            </a:r>
          </a:p>
          <a:p>
            <a:pPr marL="285750" indent="-285750">
              <a:buFontTx/>
              <a:buChar char="-"/>
            </a:pPr>
            <a:r>
              <a:rPr lang="en-GB" sz="2800" dirty="0"/>
              <a:t>check-in desk</a:t>
            </a:r>
          </a:p>
          <a:p>
            <a:pPr marL="285750" indent="-285750">
              <a:buFontTx/>
              <a:buChar char="-"/>
            </a:pPr>
            <a:r>
              <a:rPr lang="en-GB" sz="2800" dirty="0"/>
              <a:t>scales</a:t>
            </a:r>
          </a:p>
          <a:p>
            <a:pPr marL="285750" indent="-285750">
              <a:buFontTx/>
              <a:buChar char="-"/>
            </a:pPr>
            <a:r>
              <a:rPr lang="en-GB" sz="2800" dirty="0"/>
              <a:t>board a plane</a:t>
            </a:r>
          </a:p>
          <a:p>
            <a:pPr marL="285750" indent="-285750">
              <a:buFontTx/>
              <a:buChar char="-"/>
            </a:pPr>
            <a:r>
              <a:rPr lang="en-GB" sz="2800" dirty="0"/>
              <a:t>boarding card</a:t>
            </a:r>
          </a:p>
          <a:p>
            <a:pPr marL="285750" indent="-285750">
              <a:buFontTx/>
              <a:buChar char="-"/>
            </a:pPr>
            <a:r>
              <a:rPr lang="en-GB" sz="2800" dirty="0"/>
              <a:t>seat</a:t>
            </a:r>
          </a:p>
          <a:p>
            <a:pPr marL="285750" indent="-285750">
              <a:buFontTx/>
              <a:buChar char="-"/>
            </a:pPr>
            <a:r>
              <a:rPr lang="en-GB" sz="2800" dirty="0"/>
              <a:t>customs officer</a:t>
            </a:r>
          </a:p>
          <a:p>
            <a:pPr marL="285750" indent="-285750">
              <a:buFontTx/>
              <a:buChar char="-"/>
            </a:pPr>
            <a:r>
              <a:rPr lang="en-GB" sz="2800" dirty="0"/>
              <a:t>security officer</a:t>
            </a:r>
          </a:p>
          <a:p>
            <a:pPr marL="285750" indent="-285750">
              <a:buFontTx/>
              <a:buChar char="-"/>
            </a:pPr>
            <a:r>
              <a:rPr lang="en-GB" sz="2800" dirty="0"/>
              <a:t>departure lounge</a:t>
            </a:r>
          </a:p>
          <a:p>
            <a:pPr marL="285750" indent="-285750">
              <a:buFontTx/>
              <a:buChar char="-"/>
            </a:pPr>
            <a:r>
              <a:rPr lang="en-GB" sz="2800" dirty="0"/>
              <a:t>announcement</a:t>
            </a:r>
            <a:endParaRPr lang="hr-HR" sz="2800" dirty="0"/>
          </a:p>
          <a:p>
            <a:pPr marL="285750" indent="-285750">
              <a:buFontTx/>
              <a:buChar char="-"/>
            </a:pPr>
            <a:r>
              <a:rPr lang="hr-HR" sz="2800" dirty="0" err="1"/>
              <a:t>passport</a:t>
            </a:r>
            <a:r>
              <a:rPr lang="hr-HR" sz="2800" dirty="0"/>
              <a:t> </a:t>
            </a:r>
            <a:endParaRPr lang="en-GB" sz="2800" dirty="0"/>
          </a:p>
        </p:txBody>
      </p:sp>
      <p:cxnSp>
        <p:nvCxnSpPr>
          <p:cNvPr id="8" name="Ravni poveznik sa strelicom 7">
            <a:extLst>
              <a:ext uri="{FF2B5EF4-FFF2-40B4-BE49-F238E27FC236}">
                <a16:creationId xmlns:a16="http://schemas.microsoft.com/office/drawing/2014/main" xmlns="" id="{DE1CDC63-1789-4F0F-AC6D-3A1EB68A9530}"/>
              </a:ext>
            </a:extLst>
          </p:cNvPr>
          <p:cNvCxnSpPr>
            <a:cxnSpLocks/>
          </p:cNvCxnSpPr>
          <p:nvPr/>
        </p:nvCxnSpPr>
        <p:spPr>
          <a:xfrm flipV="1">
            <a:off x="5241925" y="1162050"/>
            <a:ext cx="4835525" cy="661194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Ravni poveznik sa strelicom 9">
            <a:extLst>
              <a:ext uri="{FF2B5EF4-FFF2-40B4-BE49-F238E27FC236}">
                <a16:creationId xmlns:a16="http://schemas.microsoft.com/office/drawing/2014/main" xmlns="" id="{5A866A2E-286C-443F-A867-126456499804}"/>
              </a:ext>
            </a:extLst>
          </p:cNvPr>
          <p:cNvCxnSpPr>
            <a:cxnSpLocks/>
          </p:cNvCxnSpPr>
          <p:nvPr/>
        </p:nvCxnSpPr>
        <p:spPr>
          <a:xfrm flipV="1">
            <a:off x="3678237" y="1162050"/>
            <a:ext cx="4951413" cy="1112114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" name="Ravni poveznik sa strelicom 11">
            <a:extLst>
              <a:ext uri="{FF2B5EF4-FFF2-40B4-BE49-F238E27FC236}">
                <a16:creationId xmlns:a16="http://schemas.microsoft.com/office/drawing/2014/main" xmlns="" id="{6B63822B-B292-4424-867A-E413A42E79E5}"/>
              </a:ext>
            </a:extLst>
          </p:cNvPr>
          <p:cNvCxnSpPr>
            <a:cxnSpLocks/>
          </p:cNvCxnSpPr>
          <p:nvPr/>
        </p:nvCxnSpPr>
        <p:spPr>
          <a:xfrm flipV="1">
            <a:off x="2565400" y="2663588"/>
            <a:ext cx="6064250" cy="82481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" name="Ravni poveznik sa strelicom 14">
            <a:extLst>
              <a:ext uri="{FF2B5EF4-FFF2-40B4-BE49-F238E27FC236}">
                <a16:creationId xmlns:a16="http://schemas.microsoft.com/office/drawing/2014/main" xmlns="" id="{27C98F7F-820A-4F62-8C52-4F4057902CDA}"/>
              </a:ext>
            </a:extLst>
          </p:cNvPr>
          <p:cNvCxnSpPr>
            <a:cxnSpLocks/>
          </p:cNvCxnSpPr>
          <p:nvPr/>
        </p:nvCxnSpPr>
        <p:spPr>
          <a:xfrm flipV="1">
            <a:off x="3603625" y="2796144"/>
            <a:ext cx="6473825" cy="72269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Ravni poveznik sa strelicom 16">
            <a:extLst>
              <a:ext uri="{FF2B5EF4-FFF2-40B4-BE49-F238E27FC236}">
                <a16:creationId xmlns:a16="http://schemas.microsoft.com/office/drawing/2014/main" xmlns="" id="{2BB97A21-E229-4182-B24A-0B2CFEE6FAC2}"/>
              </a:ext>
            </a:extLst>
          </p:cNvPr>
          <p:cNvCxnSpPr>
            <a:cxnSpLocks/>
          </p:cNvCxnSpPr>
          <p:nvPr/>
        </p:nvCxnSpPr>
        <p:spPr>
          <a:xfrm flipV="1">
            <a:off x="3917950" y="4040814"/>
            <a:ext cx="6159500" cy="372456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Ravni poveznik sa strelicom 18">
            <a:extLst>
              <a:ext uri="{FF2B5EF4-FFF2-40B4-BE49-F238E27FC236}">
                <a16:creationId xmlns:a16="http://schemas.microsoft.com/office/drawing/2014/main" xmlns="" id="{16B9BCE1-F55C-48FA-9EDE-A910DB92A547}"/>
              </a:ext>
            </a:extLst>
          </p:cNvPr>
          <p:cNvCxnSpPr>
            <a:cxnSpLocks/>
          </p:cNvCxnSpPr>
          <p:nvPr/>
        </p:nvCxnSpPr>
        <p:spPr>
          <a:xfrm>
            <a:off x="3794125" y="4822331"/>
            <a:ext cx="4835525" cy="559294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Ravni poveznik sa strelicom 20">
            <a:extLst>
              <a:ext uri="{FF2B5EF4-FFF2-40B4-BE49-F238E27FC236}">
                <a16:creationId xmlns:a16="http://schemas.microsoft.com/office/drawing/2014/main" xmlns="" id="{78B3EB88-7DC2-433A-B364-49D89DB6E141}"/>
              </a:ext>
            </a:extLst>
          </p:cNvPr>
          <p:cNvCxnSpPr>
            <a:cxnSpLocks/>
          </p:cNvCxnSpPr>
          <p:nvPr/>
        </p:nvCxnSpPr>
        <p:spPr>
          <a:xfrm>
            <a:off x="4241801" y="5265847"/>
            <a:ext cx="5635624" cy="381273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TekstniOkvir 2">
            <a:extLst>
              <a:ext uri="{FF2B5EF4-FFF2-40B4-BE49-F238E27FC236}">
                <a16:creationId xmlns:a16="http://schemas.microsoft.com/office/drawing/2014/main" xmlns="" id="{B39056C0-64C3-4F49-9A99-6DC49AE7029A}"/>
              </a:ext>
            </a:extLst>
          </p:cNvPr>
          <p:cNvSpPr txBox="1"/>
          <p:nvPr/>
        </p:nvSpPr>
        <p:spPr>
          <a:xfrm>
            <a:off x="8269287" y="193174"/>
            <a:ext cx="37147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4000" b="1" dirty="0">
                <a:latin typeface="Aharoni" panose="02010803020104030203" pitchFamily="2" charset="-79"/>
                <a:cs typeface="Aharoni" panose="02010803020104030203" pitchFamily="2" charset="-79"/>
              </a:rPr>
              <a:t>1</a:t>
            </a:r>
            <a:endParaRPr lang="hr-HR" b="1" dirty="0"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13" name="TekstniOkvir 12">
            <a:extLst>
              <a:ext uri="{FF2B5EF4-FFF2-40B4-BE49-F238E27FC236}">
                <a16:creationId xmlns:a16="http://schemas.microsoft.com/office/drawing/2014/main" xmlns="" id="{C1F62149-337F-4EF8-AB21-9DC5D7020977}"/>
              </a:ext>
            </a:extLst>
          </p:cNvPr>
          <p:cNvSpPr txBox="1"/>
          <p:nvPr/>
        </p:nvSpPr>
        <p:spPr>
          <a:xfrm>
            <a:off x="10258425" y="6075608"/>
            <a:ext cx="361951" cy="5847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hr-HR" sz="3200" b="1" dirty="0">
                <a:latin typeface="Aharoni" panose="02010803020104030203" pitchFamily="2" charset="-79"/>
                <a:cs typeface="Aharoni" panose="02010803020104030203" pitchFamily="2" charset="-79"/>
              </a:rPr>
              <a:t>8</a:t>
            </a:r>
          </a:p>
        </p:txBody>
      </p:sp>
      <p:sp>
        <p:nvSpPr>
          <p:cNvPr id="14" name="TekstniOkvir 13">
            <a:extLst>
              <a:ext uri="{FF2B5EF4-FFF2-40B4-BE49-F238E27FC236}">
                <a16:creationId xmlns:a16="http://schemas.microsoft.com/office/drawing/2014/main" xmlns="" id="{99722F4A-4869-42B8-9475-7FFEC461F408}"/>
              </a:ext>
            </a:extLst>
          </p:cNvPr>
          <p:cNvSpPr txBox="1"/>
          <p:nvPr/>
        </p:nvSpPr>
        <p:spPr>
          <a:xfrm>
            <a:off x="7769224" y="3134062"/>
            <a:ext cx="361951" cy="5847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hr-HR" sz="3200" b="1" dirty="0"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18" name="Oblačić za govor: pravokutnik 17">
            <a:extLst>
              <a:ext uri="{FF2B5EF4-FFF2-40B4-BE49-F238E27FC236}">
                <a16:creationId xmlns:a16="http://schemas.microsoft.com/office/drawing/2014/main" xmlns="" id="{E37A67A3-CB4B-425C-83F8-AD3BFA28FBAB}"/>
              </a:ext>
            </a:extLst>
          </p:cNvPr>
          <p:cNvSpPr/>
          <p:nvPr/>
        </p:nvSpPr>
        <p:spPr>
          <a:xfrm rot="1246583">
            <a:off x="6753734" y="65378"/>
            <a:ext cx="1214857" cy="773807"/>
          </a:xfrm>
          <a:prstGeom prst="wedgeRectCallout">
            <a:avLst>
              <a:gd name="adj1" fmla="val -44341"/>
              <a:gd name="adj2" fmla="val 93617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hr-HR" sz="1600" dirty="0" err="1"/>
              <a:t>Boarding</a:t>
            </a:r>
            <a:r>
              <a:rPr lang="hr-HR" sz="1600" dirty="0"/>
              <a:t> </a:t>
            </a:r>
            <a:r>
              <a:rPr lang="hr-HR" sz="1600" dirty="0" err="1"/>
              <a:t>call</a:t>
            </a:r>
            <a:r>
              <a:rPr lang="hr-HR" sz="1600" dirty="0"/>
              <a:t> for </a:t>
            </a:r>
            <a:r>
              <a:rPr lang="hr-HR" sz="1600" dirty="0" err="1"/>
              <a:t>flight</a:t>
            </a:r>
            <a:r>
              <a:rPr lang="hr-HR" sz="1600" dirty="0"/>
              <a:t> A320</a:t>
            </a:r>
          </a:p>
        </p:txBody>
      </p:sp>
      <p:cxnSp>
        <p:nvCxnSpPr>
          <p:cNvPr id="22" name="Ravni poveznik sa strelicom 21">
            <a:extLst>
              <a:ext uri="{FF2B5EF4-FFF2-40B4-BE49-F238E27FC236}">
                <a16:creationId xmlns:a16="http://schemas.microsoft.com/office/drawing/2014/main" xmlns="" id="{E22FD5E2-682F-4878-9E24-5C3D0D57BD52}"/>
              </a:ext>
            </a:extLst>
          </p:cNvPr>
          <p:cNvCxnSpPr>
            <a:cxnSpLocks/>
          </p:cNvCxnSpPr>
          <p:nvPr/>
        </p:nvCxnSpPr>
        <p:spPr>
          <a:xfrm>
            <a:off x="2206229" y="4032617"/>
            <a:ext cx="4791471" cy="1891452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Ravni poveznik sa strelicom 22">
            <a:extLst>
              <a:ext uri="{FF2B5EF4-FFF2-40B4-BE49-F238E27FC236}">
                <a16:creationId xmlns:a16="http://schemas.microsoft.com/office/drawing/2014/main" xmlns="" id="{C6E74770-7A0B-48BD-8A39-917D12843202}"/>
              </a:ext>
            </a:extLst>
          </p:cNvPr>
          <p:cNvCxnSpPr>
            <a:cxnSpLocks/>
          </p:cNvCxnSpPr>
          <p:nvPr/>
        </p:nvCxnSpPr>
        <p:spPr>
          <a:xfrm flipV="1">
            <a:off x="3794125" y="1095459"/>
            <a:ext cx="2722761" cy="4667166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8" name="Ravni poveznik sa strelicom 27">
            <a:extLst>
              <a:ext uri="{FF2B5EF4-FFF2-40B4-BE49-F238E27FC236}">
                <a16:creationId xmlns:a16="http://schemas.microsoft.com/office/drawing/2014/main" xmlns="" id="{0BC71FB3-6A54-4CE5-B364-C6CBE4258A03}"/>
              </a:ext>
            </a:extLst>
          </p:cNvPr>
          <p:cNvCxnSpPr>
            <a:cxnSpLocks/>
          </p:cNvCxnSpPr>
          <p:nvPr/>
        </p:nvCxnSpPr>
        <p:spPr>
          <a:xfrm flipV="1">
            <a:off x="2961183" y="3915492"/>
            <a:ext cx="5563655" cy="2244321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0" name="TekstniOkvir 29">
            <a:extLst>
              <a:ext uri="{FF2B5EF4-FFF2-40B4-BE49-F238E27FC236}">
                <a16:creationId xmlns:a16="http://schemas.microsoft.com/office/drawing/2014/main" xmlns="" id="{8730283A-5E5E-4603-A1D2-39B418ADEAFB}"/>
              </a:ext>
            </a:extLst>
          </p:cNvPr>
          <p:cNvSpPr txBox="1"/>
          <p:nvPr/>
        </p:nvSpPr>
        <p:spPr>
          <a:xfrm>
            <a:off x="5441384" y="460601"/>
            <a:ext cx="603251" cy="5847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hr-HR" sz="3200" b="1" dirty="0">
                <a:latin typeface="Aharoni" panose="02010803020104030203" pitchFamily="2" charset="-79"/>
                <a:cs typeface="Aharoni" panose="02010803020104030203" pitchFamily="2" charset="-79"/>
              </a:rPr>
              <a:t>10</a:t>
            </a:r>
          </a:p>
        </p:txBody>
      </p:sp>
      <p:sp>
        <p:nvSpPr>
          <p:cNvPr id="31" name="TekstniOkvir 30">
            <a:extLst>
              <a:ext uri="{FF2B5EF4-FFF2-40B4-BE49-F238E27FC236}">
                <a16:creationId xmlns:a16="http://schemas.microsoft.com/office/drawing/2014/main" xmlns="" id="{FEE2580E-4005-4127-8FEB-B146C3171576}"/>
              </a:ext>
            </a:extLst>
          </p:cNvPr>
          <p:cNvSpPr txBox="1"/>
          <p:nvPr/>
        </p:nvSpPr>
        <p:spPr>
          <a:xfrm>
            <a:off x="6111838" y="5871450"/>
            <a:ext cx="597632" cy="5847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hr-HR" sz="3200" b="1" dirty="0">
                <a:latin typeface="Aharoni" panose="02010803020104030203" pitchFamily="2" charset="-79"/>
                <a:cs typeface="Aharoni" panose="02010803020104030203" pitchFamily="2" charset="-79"/>
              </a:rPr>
              <a:t>9</a:t>
            </a:r>
          </a:p>
        </p:txBody>
      </p:sp>
    </p:spTree>
    <p:extLst>
      <p:ext uri="{BB962C8B-B14F-4D97-AF65-F5344CB8AC3E}">
        <p14:creationId xmlns:p14="http://schemas.microsoft.com/office/powerpoint/2010/main" val="37685367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xmlns="" id="{E8AFEF14-0FB9-473A-AC22-A0E7F01D2D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hr-HR" b="1" dirty="0">
                <a:solidFill>
                  <a:srgbClr val="7030A0"/>
                </a:solidFill>
              </a:rPr>
              <a:t>An </a:t>
            </a:r>
            <a:r>
              <a:rPr lang="hr-HR" b="1" dirty="0" err="1">
                <a:solidFill>
                  <a:srgbClr val="7030A0"/>
                </a:solidFill>
              </a:rPr>
              <a:t>airplane</a:t>
            </a:r>
            <a:r>
              <a:rPr lang="hr-HR" b="1" dirty="0">
                <a:solidFill>
                  <a:srgbClr val="7030A0"/>
                </a:solidFill>
              </a:rPr>
              <a:t> procedure</a:t>
            </a:r>
            <a:r>
              <a:rPr lang="hr-HR" sz="3100" b="1" dirty="0">
                <a:solidFill>
                  <a:srgbClr val="7030A0"/>
                </a:solidFill>
              </a:rPr>
              <a:t/>
            </a:r>
            <a:br>
              <a:rPr lang="hr-HR" sz="3100" b="1" dirty="0">
                <a:solidFill>
                  <a:srgbClr val="7030A0"/>
                </a:solidFill>
              </a:rPr>
            </a:br>
            <a:r>
              <a:rPr lang="hr-HR" sz="3600" b="1" dirty="0">
                <a:solidFill>
                  <a:srgbClr val="7030A0"/>
                </a:solidFill>
              </a:rPr>
              <a:t>- spoji brojeve i proceduru na aerodromu</a:t>
            </a:r>
            <a:r>
              <a:rPr lang="hr-HR" b="1" dirty="0">
                <a:solidFill>
                  <a:srgbClr val="7030A0"/>
                </a:solidFill>
              </a:rPr>
              <a:t/>
            </a:r>
            <a:br>
              <a:rPr lang="hr-HR" b="1" dirty="0">
                <a:solidFill>
                  <a:srgbClr val="7030A0"/>
                </a:solidFill>
              </a:rPr>
            </a:br>
            <a:endParaRPr lang="hr-HR" b="1" dirty="0">
              <a:solidFill>
                <a:srgbClr val="7030A0"/>
              </a:solidFill>
            </a:endParaRPr>
          </a:p>
        </p:txBody>
      </p:sp>
      <p:pic>
        <p:nvPicPr>
          <p:cNvPr id="5" name="Rezervirano mjesto sadržaja 4" descr="Slika na kojoj se prikazuje snimka zaslona, računalo&#10;&#10;Opis je automatski generiran">
            <a:extLst>
              <a:ext uri="{FF2B5EF4-FFF2-40B4-BE49-F238E27FC236}">
                <a16:creationId xmlns:a16="http://schemas.microsoft.com/office/drawing/2014/main" xmlns="" id="{73A2D13C-93D3-481C-8ABE-682ED02D0BF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285" t="13616" r="34896" b="26144"/>
          <a:stretch/>
        </p:blipFill>
        <p:spPr>
          <a:xfrm>
            <a:off x="838200" y="1849119"/>
            <a:ext cx="7299960" cy="4431505"/>
          </a:xfrm>
        </p:spPr>
      </p:pic>
      <p:pic>
        <p:nvPicPr>
          <p:cNvPr id="6" name="Rezervirano mjesto sadržaja 4">
            <a:extLst>
              <a:ext uri="{FF2B5EF4-FFF2-40B4-BE49-F238E27FC236}">
                <a16:creationId xmlns:a16="http://schemas.microsoft.com/office/drawing/2014/main" xmlns="" id="{64BE64AF-FF6F-484C-8C3F-776EC6927A8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265" r="5345" b="6530"/>
          <a:stretch/>
        </p:blipFill>
        <p:spPr>
          <a:xfrm rot="270172">
            <a:off x="8331798" y="687968"/>
            <a:ext cx="3015895" cy="5051466"/>
          </a:xfrm>
          <a:prstGeom prst="rect">
            <a:avLst/>
          </a:prstGeom>
        </p:spPr>
      </p:pic>
      <p:sp>
        <p:nvSpPr>
          <p:cNvPr id="7" name="TekstniOkvir 6">
            <a:extLst>
              <a:ext uri="{FF2B5EF4-FFF2-40B4-BE49-F238E27FC236}">
                <a16:creationId xmlns:a16="http://schemas.microsoft.com/office/drawing/2014/main" xmlns="" id="{598D4FD5-B3E2-44DA-AB17-8F7B786A575B}"/>
              </a:ext>
            </a:extLst>
          </p:cNvPr>
          <p:cNvSpPr txBox="1"/>
          <p:nvPr/>
        </p:nvSpPr>
        <p:spPr>
          <a:xfrm>
            <a:off x="1378585" y="3429000"/>
            <a:ext cx="4470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b="1" dirty="0">
                <a:solidFill>
                  <a:srgbClr val="7030A0"/>
                </a:solidFill>
              </a:rPr>
              <a:t>1</a:t>
            </a:r>
          </a:p>
        </p:txBody>
      </p:sp>
      <p:sp>
        <p:nvSpPr>
          <p:cNvPr id="8" name="TekstniOkvir 7">
            <a:extLst>
              <a:ext uri="{FF2B5EF4-FFF2-40B4-BE49-F238E27FC236}">
                <a16:creationId xmlns:a16="http://schemas.microsoft.com/office/drawing/2014/main" xmlns="" id="{87F2F46C-69B7-40CE-AC82-219245580A61}"/>
              </a:ext>
            </a:extLst>
          </p:cNvPr>
          <p:cNvSpPr txBox="1"/>
          <p:nvPr/>
        </p:nvSpPr>
        <p:spPr>
          <a:xfrm>
            <a:off x="1352978" y="2097732"/>
            <a:ext cx="4470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b="1" dirty="0">
                <a:solidFill>
                  <a:srgbClr val="7030A0"/>
                </a:solidFill>
              </a:rPr>
              <a:t>2</a:t>
            </a:r>
          </a:p>
        </p:txBody>
      </p:sp>
      <p:sp>
        <p:nvSpPr>
          <p:cNvPr id="9" name="TekstniOkvir 8">
            <a:extLst>
              <a:ext uri="{FF2B5EF4-FFF2-40B4-BE49-F238E27FC236}">
                <a16:creationId xmlns:a16="http://schemas.microsoft.com/office/drawing/2014/main" xmlns="" id="{504C783A-D63C-42F1-85AC-C2A4E59A0764}"/>
              </a:ext>
            </a:extLst>
          </p:cNvPr>
          <p:cNvSpPr txBox="1"/>
          <p:nvPr/>
        </p:nvSpPr>
        <p:spPr>
          <a:xfrm>
            <a:off x="1378585" y="3818263"/>
            <a:ext cx="4470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b="1" dirty="0">
                <a:solidFill>
                  <a:srgbClr val="7030A0"/>
                </a:solidFill>
              </a:rPr>
              <a:t>3</a:t>
            </a:r>
          </a:p>
        </p:txBody>
      </p:sp>
      <p:sp>
        <p:nvSpPr>
          <p:cNvPr id="10" name="TekstniOkvir 9">
            <a:extLst>
              <a:ext uri="{FF2B5EF4-FFF2-40B4-BE49-F238E27FC236}">
                <a16:creationId xmlns:a16="http://schemas.microsoft.com/office/drawing/2014/main" xmlns="" id="{880DAD3C-DCFD-4579-AEC9-A77573D35FF5}"/>
              </a:ext>
            </a:extLst>
          </p:cNvPr>
          <p:cNvSpPr txBox="1"/>
          <p:nvPr/>
        </p:nvSpPr>
        <p:spPr>
          <a:xfrm>
            <a:off x="1378585" y="4279928"/>
            <a:ext cx="4470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b="1" dirty="0">
                <a:solidFill>
                  <a:srgbClr val="7030A0"/>
                </a:solidFill>
              </a:rPr>
              <a:t>4</a:t>
            </a:r>
          </a:p>
        </p:txBody>
      </p:sp>
      <p:sp>
        <p:nvSpPr>
          <p:cNvPr id="11" name="TekstniOkvir 10">
            <a:extLst>
              <a:ext uri="{FF2B5EF4-FFF2-40B4-BE49-F238E27FC236}">
                <a16:creationId xmlns:a16="http://schemas.microsoft.com/office/drawing/2014/main" xmlns="" id="{B63E8964-A5E1-4987-A793-27EB3D7982A1}"/>
              </a:ext>
            </a:extLst>
          </p:cNvPr>
          <p:cNvSpPr txBox="1"/>
          <p:nvPr/>
        </p:nvSpPr>
        <p:spPr>
          <a:xfrm>
            <a:off x="1378585" y="2496332"/>
            <a:ext cx="4470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b="1" dirty="0">
                <a:solidFill>
                  <a:srgbClr val="7030A0"/>
                </a:solidFill>
              </a:rPr>
              <a:t>5</a:t>
            </a:r>
          </a:p>
        </p:txBody>
      </p:sp>
      <p:sp>
        <p:nvSpPr>
          <p:cNvPr id="12" name="TekstniOkvir 11">
            <a:extLst>
              <a:ext uri="{FF2B5EF4-FFF2-40B4-BE49-F238E27FC236}">
                <a16:creationId xmlns:a16="http://schemas.microsoft.com/office/drawing/2014/main" xmlns="" id="{87CEE56F-6501-49AC-93C7-21945BB962F6}"/>
              </a:ext>
            </a:extLst>
          </p:cNvPr>
          <p:cNvSpPr txBox="1"/>
          <p:nvPr/>
        </p:nvSpPr>
        <p:spPr>
          <a:xfrm>
            <a:off x="1378585" y="4741593"/>
            <a:ext cx="4470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b="1" dirty="0">
                <a:solidFill>
                  <a:srgbClr val="7030A0"/>
                </a:solidFill>
              </a:rPr>
              <a:t>6</a:t>
            </a:r>
          </a:p>
        </p:txBody>
      </p:sp>
      <p:sp>
        <p:nvSpPr>
          <p:cNvPr id="13" name="TekstniOkvir 12">
            <a:extLst>
              <a:ext uri="{FF2B5EF4-FFF2-40B4-BE49-F238E27FC236}">
                <a16:creationId xmlns:a16="http://schemas.microsoft.com/office/drawing/2014/main" xmlns="" id="{0602B1CB-2735-48DE-98C2-936F32627A63}"/>
              </a:ext>
            </a:extLst>
          </p:cNvPr>
          <p:cNvSpPr txBox="1"/>
          <p:nvPr/>
        </p:nvSpPr>
        <p:spPr>
          <a:xfrm>
            <a:off x="1378585" y="5203258"/>
            <a:ext cx="4470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b="1" dirty="0">
                <a:solidFill>
                  <a:srgbClr val="7030A0"/>
                </a:solidFill>
              </a:rPr>
              <a:t>7</a:t>
            </a:r>
          </a:p>
        </p:txBody>
      </p:sp>
      <p:sp>
        <p:nvSpPr>
          <p:cNvPr id="14" name="TekstniOkvir 13">
            <a:extLst>
              <a:ext uri="{FF2B5EF4-FFF2-40B4-BE49-F238E27FC236}">
                <a16:creationId xmlns:a16="http://schemas.microsoft.com/office/drawing/2014/main" xmlns="" id="{6D1FF5E6-AD2B-45A3-9191-67C58A5E7461}"/>
              </a:ext>
            </a:extLst>
          </p:cNvPr>
          <p:cNvSpPr txBox="1"/>
          <p:nvPr/>
        </p:nvSpPr>
        <p:spPr>
          <a:xfrm>
            <a:off x="1378585" y="5619193"/>
            <a:ext cx="4470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b="1" dirty="0">
                <a:solidFill>
                  <a:srgbClr val="7030A0"/>
                </a:solidFill>
              </a:rPr>
              <a:t>8</a:t>
            </a:r>
          </a:p>
        </p:txBody>
      </p:sp>
      <p:sp>
        <p:nvSpPr>
          <p:cNvPr id="15" name="TekstniOkvir 14">
            <a:extLst>
              <a:ext uri="{FF2B5EF4-FFF2-40B4-BE49-F238E27FC236}">
                <a16:creationId xmlns:a16="http://schemas.microsoft.com/office/drawing/2014/main" xmlns="" id="{5E5E9A10-AEBA-4F31-A6A7-1CF9A8B31EF5}"/>
              </a:ext>
            </a:extLst>
          </p:cNvPr>
          <p:cNvSpPr txBox="1"/>
          <p:nvPr/>
        </p:nvSpPr>
        <p:spPr>
          <a:xfrm>
            <a:off x="1356360" y="2953623"/>
            <a:ext cx="4470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b="1" dirty="0">
                <a:solidFill>
                  <a:srgbClr val="7030A0"/>
                </a:solidFill>
              </a:rPr>
              <a:t>9</a:t>
            </a:r>
          </a:p>
        </p:txBody>
      </p:sp>
      <p:sp>
        <p:nvSpPr>
          <p:cNvPr id="17" name="TekstniOkvir 16">
            <a:extLst>
              <a:ext uri="{FF2B5EF4-FFF2-40B4-BE49-F238E27FC236}">
                <a16:creationId xmlns:a16="http://schemas.microsoft.com/office/drawing/2014/main" xmlns="" id="{BA2F68A2-A042-443A-91DA-68D41C5936CD}"/>
              </a:ext>
            </a:extLst>
          </p:cNvPr>
          <p:cNvSpPr txBox="1"/>
          <p:nvPr/>
        </p:nvSpPr>
        <p:spPr>
          <a:xfrm>
            <a:off x="8802687" y="284988"/>
            <a:ext cx="36036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3200" b="1" dirty="0">
                <a:latin typeface="Aharoni" panose="02010803020104030203" pitchFamily="2" charset="-79"/>
                <a:cs typeface="Aharoni" panose="02010803020104030203" pitchFamily="2" charset="-79"/>
              </a:rPr>
              <a:t>1</a:t>
            </a:r>
            <a:endParaRPr lang="hr-HR" b="1" dirty="0"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23849543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xmlns="" id="{F1CED39E-CA16-4E07-825B-71A3190C0D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hr-HR" b="1" u="sng" dirty="0" err="1">
                <a:solidFill>
                  <a:srgbClr val="7030A0"/>
                </a:solidFill>
              </a:rPr>
              <a:t>Clothes</a:t>
            </a:r>
            <a:r>
              <a:rPr lang="hr-HR" dirty="0">
                <a:solidFill>
                  <a:srgbClr val="7030A0"/>
                </a:solidFill>
              </a:rPr>
              <a:t/>
            </a:r>
            <a:br>
              <a:rPr lang="hr-HR" dirty="0">
                <a:solidFill>
                  <a:srgbClr val="7030A0"/>
                </a:solidFill>
              </a:rPr>
            </a:br>
            <a:r>
              <a:rPr lang="hr-HR" sz="3600" dirty="0">
                <a:solidFill>
                  <a:srgbClr val="7030A0"/>
                </a:solidFill>
              </a:rPr>
              <a:t>-na list papira zapiši opisani odjevni predmet. Napiši odgovarajući član uz odjevni predmet. </a:t>
            </a:r>
            <a:endParaRPr lang="hr-HR" dirty="0">
              <a:solidFill>
                <a:srgbClr val="7030A0"/>
              </a:solidFill>
            </a:endParaRPr>
          </a:p>
        </p:txBody>
      </p:sp>
      <p:sp>
        <p:nvSpPr>
          <p:cNvPr id="7" name="Rezervirano mjesto sadržaja 6">
            <a:extLst>
              <a:ext uri="{FF2B5EF4-FFF2-40B4-BE49-F238E27FC236}">
                <a16:creationId xmlns:a16="http://schemas.microsoft.com/office/drawing/2014/main" xmlns="" id="{236B8734-2871-425C-AD83-88FA98446CE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marL="514350" indent="-514350">
              <a:lnSpc>
                <a:spcPct val="150000"/>
              </a:lnSpc>
              <a:buFont typeface="+mj-lt"/>
              <a:buAutoNum type="arabicPeriod"/>
            </a:pPr>
            <a:r>
              <a:rPr lang="en-GB" dirty="0"/>
              <a:t>You put them on your feet in summer. </a:t>
            </a:r>
            <a:r>
              <a:rPr lang="en-GB" dirty="0">
                <a:sym typeface="Wingdings" panose="05000000000000000000" pitchFamily="2" charset="2"/>
              </a:rPr>
              <a:t> ____________</a:t>
            </a:r>
          </a:p>
          <a:p>
            <a:pPr marL="514350" indent="-514350">
              <a:lnSpc>
                <a:spcPct val="150000"/>
              </a:lnSpc>
              <a:buFont typeface="+mj-lt"/>
              <a:buAutoNum type="arabicPeriod"/>
            </a:pPr>
            <a:r>
              <a:rPr lang="en-GB" dirty="0">
                <a:sym typeface="Wingdings" panose="05000000000000000000" pitchFamily="2" charset="2"/>
              </a:rPr>
              <a:t>It is a type of a warm </a:t>
            </a:r>
            <a:r>
              <a:rPr lang="hr-HR" dirty="0" err="1">
                <a:sym typeface="Wingdings" panose="05000000000000000000" pitchFamily="2" charset="2"/>
              </a:rPr>
              <a:t>jacket</a:t>
            </a:r>
            <a:r>
              <a:rPr lang="en-GB" dirty="0">
                <a:sym typeface="Wingdings" panose="05000000000000000000" pitchFamily="2" charset="2"/>
              </a:rPr>
              <a:t>, Eskimos wear it.  ____________</a:t>
            </a:r>
          </a:p>
          <a:p>
            <a:pPr marL="514350" indent="-514350">
              <a:lnSpc>
                <a:spcPct val="150000"/>
              </a:lnSpc>
              <a:buFont typeface="+mj-lt"/>
              <a:buAutoNum type="arabicPeriod"/>
            </a:pPr>
            <a:r>
              <a:rPr lang="en-GB" dirty="0">
                <a:sym typeface="Wingdings" panose="05000000000000000000" pitchFamily="2" charset="2"/>
              </a:rPr>
              <a:t>Girls use it to make a ponytail  ____________</a:t>
            </a:r>
          </a:p>
          <a:p>
            <a:pPr marL="514350" indent="-514350">
              <a:lnSpc>
                <a:spcPct val="150000"/>
              </a:lnSpc>
              <a:buFont typeface="+mj-lt"/>
              <a:buAutoNum type="arabicPeriod"/>
            </a:pPr>
            <a:r>
              <a:rPr lang="en-GB" dirty="0">
                <a:sym typeface="Wingdings" panose="05000000000000000000" pitchFamily="2" charset="2"/>
              </a:rPr>
              <a:t>Boots you wear when it’s raining.  ____________</a:t>
            </a:r>
          </a:p>
          <a:p>
            <a:pPr marL="514350" indent="-514350">
              <a:lnSpc>
                <a:spcPct val="150000"/>
              </a:lnSpc>
              <a:buFont typeface="+mj-lt"/>
              <a:buAutoNum type="arabicPeriod"/>
            </a:pPr>
            <a:r>
              <a:rPr lang="en-GB" dirty="0"/>
              <a:t>The most popular piece of clothing you wear on your legs. </a:t>
            </a:r>
            <a:r>
              <a:rPr lang="en-GB" dirty="0">
                <a:sym typeface="Wingdings" panose="05000000000000000000" pitchFamily="2" charset="2"/>
              </a:rPr>
              <a:t> ____________</a:t>
            </a:r>
          </a:p>
          <a:p>
            <a:pPr marL="514350" indent="-514350">
              <a:lnSpc>
                <a:spcPct val="150000"/>
              </a:lnSpc>
              <a:buFont typeface="+mj-lt"/>
              <a:buAutoNum type="arabicPeriod"/>
            </a:pPr>
            <a:r>
              <a:rPr lang="en-GB" dirty="0"/>
              <a:t>You put them on your feet before you put on shoes. </a:t>
            </a:r>
            <a:r>
              <a:rPr lang="en-GB" dirty="0">
                <a:sym typeface="Wingdings" panose="05000000000000000000" pitchFamily="2" charset="2"/>
              </a:rPr>
              <a:t> ____________</a:t>
            </a:r>
          </a:p>
          <a:p>
            <a:pPr marL="514350" indent="-514350">
              <a:lnSpc>
                <a:spcPct val="150000"/>
              </a:lnSpc>
              <a:buFont typeface="+mj-lt"/>
              <a:buAutoNum type="arabicPeriod"/>
            </a:pPr>
            <a:r>
              <a:rPr lang="en-GB" dirty="0"/>
              <a:t>Clothes you put on first when you’re getting dressed. </a:t>
            </a:r>
            <a:r>
              <a:rPr lang="en-GB" dirty="0">
                <a:sym typeface="Wingdings" panose="05000000000000000000" pitchFamily="2" charset="2"/>
              </a:rPr>
              <a:t> ____________</a:t>
            </a:r>
          </a:p>
          <a:p>
            <a:pPr marL="514350" indent="-514350">
              <a:lnSpc>
                <a:spcPct val="150000"/>
              </a:lnSpc>
              <a:buFont typeface="+mj-lt"/>
              <a:buAutoNum type="arabicPeriod"/>
            </a:pPr>
            <a:r>
              <a:rPr lang="en-GB" dirty="0"/>
              <a:t>Girls wear it when they go for a swim. </a:t>
            </a:r>
            <a:r>
              <a:rPr lang="en-GB" dirty="0">
                <a:sym typeface="Wingdings" panose="05000000000000000000" pitchFamily="2" charset="2"/>
              </a:rPr>
              <a:t> </a:t>
            </a:r>
            <a:r>
              <a:rPr lang="hr-HR" dirty="0">
                <a:sym typeface="Wingdings" panose="05000000000000000000" pitchFamily="2" charset="2"/>
              </a:rPr>
              <a:t>____________</a:t>
            </a:r>
            <a:endParaRPr lang="hr-HR" dirty="0"/>
          </a:p>
        </p:txBody>
      </p:sp>
      <p:sp>
        <p:nvSpPr>
          <p:cNvPr id="8" name="TekstniOkvir 7">
            <a:extLst>
              <a:ext uri="{FF2B5EF4-FFF2-40B4-BE49-F238E27FC236}">
                <a16:creationId xmlns:a16="http://schemas.microsoft.com/office/drawing/2014/main" xmlns="" id="{BF342FBC-FC6C-4064-B0AD-DEA5AE29AC4B}"/>
              </a:ext>
            </a:extLst>
          </p:cNvPr>
          <p:cNvSpPr txBox="1"/>
          <p:nvPr/>
        </p:nvSpPr>
        <p:spPr>
          <a:xfrm>
            <a:off x="5695950" y="1825625"/>
            <a:ext cx="1600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rgbClr val="7030A0"/>
                </a:solidFill>
              </a:rPr>
              <a:t>flip-flops</a:t>
            </a:r>
          </a:p>
        </p:txBody>
      </p:sp>
      <p:sp>
        <p:nvSpPr>
          <p:cNvPr id="10" name="TekstniOkvir 9">
            <a:extLst>
              <a:ext uri="{FF2B5EF4-FFF2-40B4-BE49-F238E27FC236}">
                <a16:creationId xmlns:a16="http://schemas.microsoft.com/office/drawing/2014/main" xmlns="" id="{1FA8D613-9F88-4088-92DA-77A379BF4F13}"/>
              </a:ext>
            </a:extLst>
          </p:cNvPr>
          <p:cNvSpPr txBox="1"/>
          <p:nvPr/>
        </p:nvSpPr>
        <p:spPr>
          <a:xfrm>
            <a:off x="6286500" y="2406094"/>
            <a:ext cx="1600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dirty="0" err="1">
                <a:solidFill>
                  <a:srgbClr val="7030A0"/>
                </a:solidFill>
              </a:rPr>
              <a:t>an</a:t>
            </a:r>
            <a:r>
              <a:rPr lang="hr-HR" dirty="0">
                <a:solidFill>
                  <a:srgbClr val="7030A0"/>
                </a:solidFill>
              </a:rPr>
              <a:t> anorak</a:t>
            </a:r>
            <a:endParaRPr lang="en-GB" dirty="0">
              <a:solidFill>
                <a:srgbClr val="7030A0"/>
              </a:solidFill>
            </a:endParaRPr>
          </a:p>
        </p:txBody>
      </p:sp>
      <p:sp>
        <p:nvSpPr>
          <p:cNvPr id="11" name="TekstniOkvir 10">
            <a:extLst>
              <a:ext uri="{FF2B5EF4-FFF2-40B4-BE49-F238E27FC236}">
                <a16:creationId xmlns:a16="http://schemas.microsoft.com/office/drawing/2014/main" xmlns="" id="{D0309CC3-C50B-4AF3-AE63-0841FD9CB3FE}"/>
              </a:ext>
            </a:extLst>
          </p:cNvPr>
          <p:cNvSpPr txBox="1"/>
          <p:nvPr/>
        </p:nvSpPr>
        <p:spPr>
          <a:xfrm>
            <a:off x="4733924" y="2923539"/>
            <a:ext cx="18573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dirty="0" err="1">
                <a:solidFill>
                  <a:srgbClr val="7030A0"/>
                </a:solidFill>
              </a:rPr>
              <a:t>an</a:t>
            </a:r>
            <a:r>
              <a:rPr lang="hr-HR" dirty="0">
                <a:solidFill>
                  <a:srgbClr val="7030A0"/>
                </a:solidFill>
              </a:rPr>
              <a:t> </a:t>
            </a:r>
            <a:r>
              <a:rPr lang="hr-HR" dirty="0" err="1">
                <a:solidFill>
                  <a:srgbClr val="7030A0"/>
                </a:solidFill>
              </a:rPr>
              <a:t>elastic</a:t>
            </a:r>
            <a:r>
              <a:rPr lang="hr-HR" dirty="0">
                <a:solidFill>
                  <a:srgbClr val="7030A0"/>
                </a:solidFill>
              </a:rPr>
              <a:t> band</a:t>
            </a:r>
            <a:endParaRPr lang="en-GB" dirty="0">
              <a:solidFill>
                <a:srgbClr val="7030A0"/>
              </a:solidFill>
            </a:endParaRPr>
          </a:p>
        </p:txBody>
      </p:sp>
      <p:sp>
        <p:nvSpPr>
          <p:cNvPr id="12" name="TekstniOkvir 11">
            <a:extLst>
              <a:ext uri="{FF2B5EF4-FFF2-40B4-BE49-F238E27FC236}">
                <a16:creationId xmlns:a16="http://schemas.microsoft.com/office/drawing/2014/main" xmlns="" id="{18EB7865-FFF3-4389-847D-8AD9D85E335D}"/>
              </a:ext>
            </a:extLst>
          </p:cNvPr>
          <p:cNvSpPr txBox="1"/>
          <p:nvPr/>
        </p:nvSpPr>
        <p:spPr>
          <a:xfrm>
            <a:off x="5057774" y="3440984"/>
            <a:ext cx="18573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dirty="0" err="1">
                <a:solidFill>
                  <a:srgbClr val="7030A0"/>
                </a:solidFill>
              </a:rPr>
              <a:t>wellies</a:t>
            </a:r>
            <a:endParaRPr lang="en-GB" dirty="0">
              <a:solidFill>
                <a:srgbClr val="7030A0"/>
              </a:solidFill>
            </a:endParaRPr>
          </a:p>
        </p:txBody>
      </p:sp>
      <p:sp>
        <p:nvSpPr>
          <p:cNvPr id="13" name="TekstniOkvir 12">
            <a:extLst>
              <a:ext uri="{FF2B5EF4-FFF2-40B4-BE49-F238E27FC236}">
                <a16:creationId xmlns:a16="http://schemas.microsoft.com/office/drawing/2014/main" xmlns="" id="{DC271ED5-2FCB-422B-85DD-59AE255E2B17}"/>
              </a:ext>
            </a:extLst>
          </p:cNvPr>
          <p:cNvSpPr txBox="1"/>
          <p:nvPr/>
        </p:nvSpPr>
        <p:spPr>
          <a:xfrm>
            <a:off x="7477124" y="3922196"/>
            <a:ext cx="18573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dirty="0">
                <a:solidFill>
                  <a:srgbClr val="7030A0"/>
                </a:solidFill>
              </a:rPr>
              <a:t>jeans</a:t>
            </a:r>
            <a:endParaRPr lang="en-GB" dirty="0">
              <a:solidFill>
                <a:srgbClr val="7030A0"/>
              </a:solidFill>
            </a:endParaRPr>
          </a:p>
        </p:txBody>
      </p:sp>
      <p:sp>
        <p:nvSpPr>
          <p:cNvPr id="14" name="TekstniOkvir 13">
            <a:extLst>
              <a:ext uri="{FF2B5EF4-FFF2-40B4-BE49-F238E27FC236}">
                <a16:creationId xmlns:a16="http://schemas.microsoft.com/office/drawing/2014/main" xmlns="" id="{20B3D89E-0A99-4BBC-B805-1AE2599406D6}"/>
              </a:ext>
            </a:extLst>
          </p:cNvPr>
          <p:cNvSpPr txBox="1"/>
          <p:nvPr/>
        </p:nvSpPr>
        <p:spPr>
          <a:xfrm>
            <a:off x="6819899" y="4502665"/>
            <a:ext cx="18573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dirty="0" err="1">
                <a:solidFill>
                  <a:srgbClr val="7030A0"/>
                </a:solidFill>
              </a:rPr>
              <a:t>socks</a:t>
            </a:r>
            <a:endParaRPr lang="en-GB" dirty="0">
              <a:solidFill>
                <a:srgbClr val="7030A0"/>
              </a:solidFill>
            </a:endParaRPr>
          </a:p>
        </p:txBody>
      </p:sp>
      <p:sp>
        <p:nvSpPr>
          <p:cNvPr id="15" name="TekstniOkvir 14">
            <a:extLst>
              <a:ext uri="{FF2B5EF4-FFF2-40B4-BE49-F238E27FC236}">
                <a16:creationId xmlns:a16="http://schemas.microsoft.com/office/drawing/2014/main" xmlns="" id="{39354245-C27E-4FFD-AB40-C574DDF0FBA2}"/>
              </a:ext>
            </a:extLst>
          </p:cNvPr>
          <p:cNvSpPr txBox="1"/>
          <p:nvPr/>
        </p:nvSpPr>
        <p:spPr>
          <a:xfrm>
            <a:off x="7086600" y="4983877"/>
            <a:ext cx="18573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dirty="0" err="1">
                <a:solidFill>
                  <a:srgbClr val="7030A0"/>
                </a:solidFill>
              </a:rPr>
              <a:t>underwear</a:t>
            </a:r>
            <a:endParaRPr lang="en-GB" dirty="0">
              <a:solidFill>
                <a:srgbClr val="7030A0"/>
              </a:solidFill>
            </a:endParaRPr>
          </a:p>
        </p:txBody>
      </p:sp>
      <p:sp>
        <p:nvSpPr>
          <p:cNvPr id="16" name="TekstniOkvir 15">
            <a:extLst>
              <a:ext uri="{FF2B5EF4-FFF2-40B4-BE49-F238E27FC236}">
                <a16:creationId xmlns:a16="http://schemas.microsoft.com/office/drawing/2014/main" xmlns="" id="{6C5FB32C-BA4C-4CC6-A603-1774AE5757B3}"/>
              </a:ext>
            </a:extLst>
          </p:cNvPr>
          <p:cNvSpPr txBox="1"/>
          <p:nvPr/>
        </p:nvSpPr>
        <p:spPr>
          <a:xfrm>
            <a:off x="5410199" y="5537555"/>
            <a:ext cx="18573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dirty="0">
                <a:solidFill>
                  <a:srgbClr val="7030A0"/>
                </a:solidFill>
              </a:rPr>
              <a:t>a bikini</a:t>
            </a:r>
            <a:endParaRPr lang="en-GB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03592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xmlns="" id="{420834BE-0D6F-40F7-9BBE-60AFCB42AB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hr-HR" b="1" u="sng" dirty="0" err="1">
                <a:solidFill>
                  <a:srgbClr val="7030A0"/>
                </a:solidFill>
              </a:rPr>
              <a:t>Writing</a:t>
            </a:r>
            <a:r>
              <a:rPr lang="hr-HR" b="1" u="sng" dirty="0">
                <a:solidFill>
                  <a:srgbClr val="7030A0"/>
                </a:solidFill>
              </a:rPr>
              <a:t> </a:t>
            </a:r>
            <a:r>
              <a:rPr lang="hr-HR" b="1" u="sng" dirty="0" err="1">
                <a:solidFill>
                  <a:srgbClr val="7030A0"/>
                </a:solidFill>
              </a:rPr>
              <a:t>an</a:t>
            </a:r>
            <a:r>
              <a:rPr lang="hr-HR" b="1" u="sng" dirty="0">
                <a:solidFill>
                  <a:srgbClr val="7030A0"/>
                </a:solidFill>
              </a:rPr>
              <a:t> e-mail</a:t>
            </a:r>
            <a:r>
              <a:rPr lang="hr-HR" dirty="0"/>
              <a:t/>
            </a:r>
            <a:br>
              <a:rPr lang="hr-HR" dirty="0"/>
            </a:br>
            <a:r>
              <a:rPr lang="hr-HR" sz="3600" dirty="0">
                <a:solidFill>
                  <a:srgbClr val="7030A0"/>
                </a:solidFill>
              </a:rPr>
              <a:t>-pročitaj i posloži rečenice pravilnim redoslijedom</a:t>
            </a:r>
            <a:endParaRPr lang="hr-HR" dirty="0">
              <a:solidFill>
                <a:srgbClr val="7030A0"/>
              </a:solidFill>
            </a:endParaRP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xmlns="" id="{8ACFFC47-C548-46FF-A3C9-22DC6DE60B3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pPr marL="0" indent="0">
              <a:lnSpc>
                <a:spcPct val="170000"/>
              </a:lnSpc>
              <a:buNone/>
            </a:pPr>
            <a:r>
              <a:rPr lang="en-GB" dirty="0"/>
              <a:t>___ I’ll write you as soon as I buy a ticket.</a:t>
            </a:r>
            <a:endParaRPr lang="hr-HR" dirty="0"/>
          </a:p>
          <a:p>
            <a:pPr marL="0" indent="0">
              <a:lnSpc>
                <a:spcPct val="170000"/>
              </a:lnSpc>
              <a:buNone/>
            </a:pPr>
            <a:r>
              <a:rPr lang="en-GB" dirty="0"/>
              <a:t>___ Looking forward to seeing all of you.</a:t>
            </a:r>
            <a:endParaRPr lang="hr-HR" dirty="0"/>
          </a:p>
          <a:p>
            <a:pPr marL="0" indent="0">
              <a:lnSpc>
                <a:spcPct val="170000"/>
              </a:lnSpc>
              <a:buNone/>
            </a:pPr>
            <a:r>
              <a:rPr lang="hr-HR" dirty="0"/>
              <a:t>___ </a:t>
            </a:r>
            <a:r>
              <a:rPr lang="en-GB" dirty="0"/>
              <a:t>Dear Anna,</a:t>
            </a:r>
          </a:p>
          <a:p>
            <a:pPr marL="0" indent="0">
              <a:lnSpc>
                <a:spcPct val="170000"/>
              </a:lnSpc>
              <a:buNone/>
            </a:pPr>
            <a:r>
              <a:rPr lang="en-GB" dirty="0"/>
              <a:t>___ I must ask my parents, but I’m sure they’ll let me.</a:t>
            </a:r>
          </a:p>
          <a:p>
            <a:pPr marL="0" indent="0">
              <a:lnSpc>
                <a:spcPct val="170000"/>
              </a:lnSpc>
              <a:buNone/>
            </a:pPr>
            <a:r>
              <a:rPr lang="en-GB" dirty="0"/>
              <a:t>___ There are so many things I want to see in Scotland.</a:t>
            </a:r>
          </a:p>
          <a:p>
            <a:pPr marL="0" indent="0">
              <a:lnSpc>
                <a:spcPct val="170000"/>
              </a:lnSpc>
              <a:buNone/>
            </a:pPr>
            <a:r>
              <a:rPr lang="en-GB" dirty="0"/>
              <a:t>___ thanks  for your e-mail and invitation to visit you in Scotland.</a:t>
            </a:r>
          </a:p>
          <a:p>
            <a:pPr marL="0" indent="0">
              <a:lnSpc>
                <a:spcPct val="170000"/>
              </a:lnSpc>
              <a:buNone/>
            </a:pPr>
            <a:r>
              <a:rPr lang="en-GB" dirty="0"/>
              <a:t>___ Until that, send my love to your parents.</a:t>
            </a:r>
          </a:p>
          <a:p>
            <a:pPr marL="0" indent="0">
              <a:lnSpc>
                <a:spcPct val="170000"/>
              </a:lnSpc>
              <a:buNone/>
            </a:pPr>
            <a:r>
              <a:rPr lang="en-GB" dirty="0"/>
              <a:t>___ Love, Lea</a:t>
            </a:r>
            <a:endParaRPr lang="hr-HR" dirty="0"/>
          </a:p>
          <a:p>
            <a:pPr marL="0" indent="0">
              <a:lnSpc>
                <a:spcPct val="170000"/>
              </a:lnSpc>
              <a:buNone/>
            </a:pPr>
            <a:r>
              <a:rPr lang="en-GB" dirty="0"/>
              <a:t>___ Hope we’ll have enough time for everything.</a:t>
            </a:r>
          </a:p>
          <a:p>
            <a:pPr marL="0" indent="0">
              <a:lnSpc>
                <a:spcPct val="170000"/>
              </a:lnSpc>
              <a:buNone/>
            </a:pPr>
            <a:endParaRPr lang="en-GB" dirty="0"/>
          </a:p>
        </p:txBody>
      </p:sp>
      <p:sp>
        <p:nvSpPr>
          <p:cNvPr id="4" name="TekstniOkvir 3">
            <a:extLst>
              <a:ext uri="{FF2B5EF4-FFF2-40B4-BE49-F238E27FC236}">
                <a16:creationId xmlns:a16="http://schemas.microsoft.com/office/drawing/2014/main" xmlns="" id="{40A00A80-65FD-4203-AD35-2453C3DA6905}"/>
              </a:ext>
            </a:extLst>
          </p:cNvPr>
          <p:cNvSpPr txBox="1"/>
          <p:nvPr/>
        </p:nvSpPr>
        <p:spPr>
          <a:xfrm>
            <a:off x="847725" y="2816225"/>
            <a:ext cx="400050" cy="374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b="1" dirty="0">
                <a:solidFill>
                  <a:srgbClr val="7030A0"/>
                </a:solidFill>
              </a:rPr>
              <a:t>1</a:t>
            </a:r>
            <a:endParaRPr lang="en-GB" b="1" dirty="0">
              <a:solidFill>
                <a:srgbClr val="7030A0"/>
              </a:solidFill>
            </a:endParaRPr>
          </a:p>
        </p:txBody>
      </p:sp>
      <p:sp>
        <p:nvSpPr>
          <p:cNvPr id="5" name="TekstniOkvir 4">
            <a:extLst>
              <a:ext uri="{FF2B5EF4-FFF2-40B4-BE49-F238E27FC236}">
                <a16:creationId xmlns:a16="http://schemas.microsoft.com/office/drawing/2014/main" xmlns="" id="{D8A5538F-C32D-4BC9-BE73-842142600768}"/>
              </a:ext>
            </a:extLst>
          </p:cNvPr>
          <p:cNvSpPr txBox="1"/>
          <p:nvPr/>
        </p:nvSpPr>
        <p:spPr>
          <a:xfrm>
            <a:off x="838200" y="4160044"/>
            <a:ext cx="400050" cy="374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b="1" dirty="0">
                <a:solidFill>
                  <a:srgbClr val="7030A0"/>
                </a:solidFill>
              </a:rPr>
              <a:t>2</a:t>
            </a:r>
            <a:endParaRPr lang="en-GB" b="1" dirty="0">
              <a:solidFill>
                <a:srgbClr val="7030A0"/>
              </a:solidFill>
            </a:endParaRPr>
          </a:p>
        </p:txBody>
      </p:sp>
      <p:sp>
        <p:nvSpPr>
          <p:cNvPr id="6" name="TekstniOkvir 5">
            <a:extLst>
              <a:ext uri="{FF2B5EF4-FFF2-40B4-BE49-F238E27FC236}">
                <a16:creationId xmlns:a16="http://schemas.microsoft.com/office/drawing/2014/main" xmlns="" id="{8BDA128E-2707-4ACE-8411-EF2B2FB8D55B}"/>
              </a:ext>
            </a:extLst>
          </p:cNvPr>
          <p:cNvSpPr txBox="1"/>
          <p:nvPr/>
        </p:nvSpPr>
        <p:spPr>
          <a:xfrm>
            <a:off x="847725" y="3241675"/>
            <a:ext cx="400050" cy="374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b="1" dirty="0">
                <a:solidFill>
                  <a:srgbClr val="7030A0"/>
                </a:solidFill>
              </a:rPr>
              <a:t>3</a:t>
            </a:r>
            <a:endParaRPr lang="en-GB" b="1" dirty="0">
              <a:solidFill>
                <a:srgbClr val="7030A0"/>
              </a:solidFill>
            </a:endParaRPr>
          </a:p>
        </p:txBody>
      </p:sp>
      <p:sp>
        <p:nvSpPr>
          <p:cNvPr id="7" name="TekstniOkvir 6">
            <a:extLst>
              <a:ext uri="{FF2B5EF4-FFF2-40B4-BE49-F238E27FC236}">
                <a16:creationId xmlns:a16="http://schemas.microsoft.com/office/drawing/2014/main" xmlns="" id="{E6FD39D4-AE94-4C31-95CA-A7BC9725E839}"/>
              </a:ext>
            </a:extLst>
          </p:cNvPr>
          <p:cNvSpPr txBox="1"/>
          <p:nvPr/>
        </p:nvSpPr>
        <p:spPr>
          <a:xfrm>
            <a:off x="847725" y="3717926"/>
            <a:ext cx="400050" cy="374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b="1" dirty="0">
                <a:solidFill>
                  <a:srgbClr val="7030A0"/>
                </a:solidFill>
              </a:rPr>
              <a:t>4</a:t>
            </a:r>
            <a:endParaRPr lang="en-GB" b="1" dirty="0">
              <a:solidFill>
                <a:srgbClr val="7030A0"/>
              </a:solidFill>
            </a:endParaRPr>
          </a:p>
        </p:txBody>
      </p:sp>
      <p:sp>
        <p:nvSpPr>
          <p:cNvPr id="8" name="TekstniOkvir 7">
            <a:extLst>
              <a:ext uri="{FF2B5EF4-FFF2-40B4-BE49-F238E27FC236}">
                <a16:creationId xmlns:a16="http://schemas.microsoft.com/office/drawing/2014/main" xmlns="" id="{295A7DF5-7C48-4DCC-9FA9-33EAAA15B647}"/>
              </a:ext>
            </a:extLst>
          </p:cNvPr>
          <p:cNvSpPr txBox="1"/>
          <p:nvPr/>
        </p:nvSpPr>
        <p:spPr>
          <a:xfrm>
            <a:off x="847725" y="5553870"/>
            <a:ext cx="400050" cy="374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b="1" dirty="0">
                <a:solidFill>
                  <a:srgbClr val="7030A0"/>
                </a:solidFill>
              </a:rPr>
              <a:t>5</a:t>
            </a:r>
            <a:endParaRPr lang="en-GB" b="1" dirty="0">
              <a:solidFill>
                <a:srgbClr val="7030A0"/>
              </a:solidFill>
            </a:endParaRPr>
          </a:p>
        </p:txBody>
      </p:sp>
      <p:sp>
        <p:nvSpPr>
          <p:cNvPr id="9" name="TekstniOkvir 8">
            <a:extLst>
              <a:ext uri="{FF2B5EF4-FFF2-40B4-BE49-F238E27FC236}">
                <a16:creationId xmlns:a16="http://schemas.microsoft.com/office/drawing/2014/main" xmlns="" id="{1083D2AA-92C4-426B-A573-084E01E8EBDD}"/>
              </a:ext>
            </a:extLst>
          </p:cNvPr>
          <p:cNvSpPr txBox="1"/>
          <p:nvPr/>
        </p:nvSpPr>
        <p:spPr>
          <a:xfrm>
            <a:off x="847725" y="1815308"/>
            <a:ext cx="400050" cy="374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b="1" dirty="0">
                <a:solidFill>
                  <a:srgbClr val="7030A0"/>
                </a:solidFill>
              </a:rPr>
              <a:t>6</a:t>
            </a:r>
            <a:endParaRPr lang="en-GB" b="1" dirty="0">
              <a:solidFill>
                <a:srgbClr val="7030A0"/>
              </a:solidFill>
            </a:endParaRPr>
          </a:p>
        </p:txBody>
      </p:sp>
      <p:sp>
        <p:nvSpPr>
          <p:cNvPr id="10" name="TekstniOkvir 9">
            <a:extLst>
              <a:ext uri="{FF2B5EF4-FFF2-40B4-BE49-F238E27FC236}">
                <a16:creationId xmlns:a16="http://schemas.microsoft.com/office/drawing/2014/main" xmlns="" id="{EC9285D2-1967-4684-8754-CC54E7C913F3}"/>
              </a:ext>
            </a:extLst>
          </p:cNvPr>
          <p:cNvSpPr txBox="1"/>
          <p:nvPr/>
        </p:nvSpPr>
        <p:spPr>
          <a:xfrm>
            <a:off x="847725" y="4635501"/>
            <a:ext cx="400050" cy="374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b="1" dirty="0">
                <a:solidFill>
                  <a:srgbClr val="7030A0"/>
                </a:solidFill>
              </a:rPr>
              <a:t>7</a:t>
            </a:r>
            <a:endParaRPr lang="en-GB" b="1" dirty="0">
              <a:solidFill>
                <a:srgbClr val="7030A0"/>
              </a:solidFill>
            </a:endParaRPr>
          </a:p>
        </p:txBody>
      </p:sp>
      <p:sp>
        <p:nvSpPr>
          <p:cNvPr id="11" name="TekstniOkvir 10">
            <a:extLst>
              <a:ext uri="{FF2B5EF4-FFF2-40B4-BE49-F238E27FC236}">
                <a16:creationId xmlns:a16="http://schemas.microsoft.com/office/drawing/2014/main" xmlns="" id="{C99B8B9E-4D9D-4FAD-A6BD-9A1433AD413D}"/>
              </a:ext>
            </a:extLst>
          </p:cNvPr>
          <p:cNvSpPr txBox="1"/>
          <p:nvPr/>
        </p:nvSpPr>
        <p:spPr>
          <a:xfrm>
            <a:off x="847725" y="2313388"/>
            <a:ext cx="400050" cy="374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b="1" dirty="0">
                <a:solidFill>
                  <a:srgbClr val="7030A0"/>
                </a:solidFill>
              </a:rPr>
              <a:t>8</a:t>
            </a:r>
            <a:endParaRPr lang="en-GB" b="1" dirty="0">
              <a:solidFill>
                <a:srgbClr val="7030A0"/>
              </a:solidFill>
            </a:endParaRPr>
          </a:p>
        </p:txBody>
      </p:sp>
      <p:sp>
        <p:nvSpPr>
          <p:cNvPr id="12" name="TekstniOkvir 11">
            <a:extLst>
              <a:ext uri="{FF2B5EF4-FFF2-40B4-BE49-F238E27FC236}">
                <a16:creationId xmlns:a16="http://schemas.microsoft.com/office/drawing/2014/main" xmlns="" id="{E8A66932-105F-4EC4-A5E8-F2AFFB72F98B}"/>
              </a:ext>
            </a:extLst>
          </p:cNvPr>
          <p:cNvSpPr txBox="1"/>
          <p:nvPr/>
        </p:nvSpPr>
        <p:spPr>
          <a:xfrm>
            <a:off x="847725" y="5094685"/>
            <a:ext cx="400050" cy="374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b="1" dirty="0">
                <a:solidFill>
                  <a:srgbClr val="7030A0"/>
                </a:solidFill>
              </a:rPr>
              <a:t>9</a:t>
            </a:r>
            <a:endParaRPr lang="en-GB" b="1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00366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xmlns="" id="{D5AC6975-F4AB-4698-B588-38A961DA8D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hr-HR" sz="4000" b="1">
                <a:solidFill>
                  <a:srgbClr val="7030A0"/>
                </a:solidFill>
              </a:rPr>
              <a:t>Scotland Quiz – How much do you know about Scotland</a:t>
            </a:r>
            <a:r>
              <a:rPr lang="hr-HR"/>
              <a:t/>
            </a:r>
            <a:br>
              <a:rPr lang="hr-HR"/>
            </a:br>
            <a:r>
              <a:rPr lang="hr-HR"/>
              <a:t>- </a:t>
            </a:r>
            <a:r>
              <a:rPr lang="hr-HR" sz="3600">
                <a:solidFill>
                  <a:srgbClr val="7030A0"/>
                </a:solidFill>
              </a:rPr>
              <a:t>otvori poveznicu i riješi kviz o Škotskoj.</a:t>
            </a:r>
            <a:endParaRPr lang="hr-HR" dirty="0">
              <a:solidFill>
                <a:srgbClr val="7030A0"/>
              </a:solidFill>
            </a:endParaRP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xmlns="" id="{38FA2D4B-F5E1-4D4B-8B84-4AD3121DD39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2230120" cy="4351338"/>
          </a:xfrm>
        </p:spPr>
        <p:txBody>
          <a:bodyPr/>
          <a:lstStyle/>
          <a:p>
            <a:pPr marL="0" indent="0">
              <a:buNone/>
            </a:pPr>
            <a:endParaRPr lang="hr-HR" sz="1600" dirty="0">
              <a:hlinkClick r:id="rId2"/>
            </a:endParaRPr>
          </a:p>
          <a:p>
            <a:pPr marL="0" indent="0">
              <a:buNone/>
            </a:pPr>
            <a:endParaRPr lang="hr-HR" sz="1600" dirty="0">
              <a:hlinkClick r:id="rId2"/>
            </a:endParaRPr>
          </a:p>
          <a:p>
            <a:pPr marL="0" indent="0">
              <a:buNone/>
            </a:pPr>
            <a:r>
              <a:rPr lang="hr-HR" sz="1600" dirty="0">
                <a:hlinkClick r:id="rId2"/>
              </a:rPr>
              <a:t>https://forms.office.com/Pages/ShareFormPage.aspx?id=FvJamzTGgEurAgyaPQKQkZeVw7myaYdNimslq3IsvjxUQjk1MVFIOVZQNVlJOTlKUTNFVU42SVExRy4u&amp;sharetoken=iwvQHsyKvOsoEtkvyuGV</a:t>
            </a:r>
            <a:endParaRPr lang="hr-HR" sz="1600" dirty="0"/>
          </a:p>
          <a:p>
            <a:pPr marL="0" indent="0">
              <a:buNone/>
            </a:pPr>
            <a:endParaRPr lang="hr-HR" dirty="0"/>
          </a:p>
        </p:txBody>
      </p:sp>
      <p:pic>
        <p:nvPicPr>
          <p:cNvPr id="5" name="Slika 4" descr="Slika na kojoj se prikazuje fotografija, različito, prekriveno, mnogo&#10;&#10;Opis je automatski generiran">
            <a:extLst>
              <a:ext uri="{FF2B5EF4-FFF2-40B4-BE49-F238E27FC236}">
                <a16:creationId xmlns:a16="http://schemas.microsoft.com/office/drawing/2014/main" xmlns="" id="{ACDA8B66-78E5-4FC1-89E7-B1E872ED389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4680" y="1690688"/>
            <a:ext cx="8488680" cy="47748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223072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xmlns="" id="{8A5E4E47-C9B9-408B-9A4F-6F727020F8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hr-HR" b="1" dirty="0">
                <a:solidFill>
                  <a:srgbClr val="7030A0"/>
                </a:solidFill>
              </a:rPr>
              <a:t>GRAMMAR</a:t>
            </a:r>
            <a:br>
              <a:rPr lang="hr-HR" b="1" dirty="0">
                <a:solidFill>
                  <a:srgbClr val="7030A0"/>
                </a:solidFill>
              </a:rPr>
            </a:br>
            <a:endParaRPr lang="hr-HR" b="1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7341543"/>
      </p:ext>
    </p:extLst>
  </p:cSld>
  <p:clrMapOvr>
    <a:masterClrMapping/>
  </p:clrMapOvr>
</p:sld>
</file>

<file path=ppt/theme/theme1.xml><?xml version="1.0" encoding="utf-8"?>
<a:theme xmlns:a="http://schemas.openxmlformats.org/drawingml/2006/main" name="Tema sustava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145</TotalTime>
  <Words>673</Words>
  <Application>Microsoft Office PowerPoint</Application>
  <PresentationFormat>Custom</PresentationFormat>
  <Paragraphs>151</Paragraphs>
  <Slides>14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5" baseType="lpstr">
      <vt:lpstr>Tema sustava Office</vt:lpstr>
      <vt:lpstr> Unit 4 Revision</vt:lpstr>
      <vt:lpstr>Unit 4: Receiving mail…, At the airport, Getting ready for a trip, At the McDonnells’ in Scotland</vt:lpstr>
      <vt:lpstr>Unit 4 – Vocabulary </vt:lpstr>
      <vt:lpstr>At the airport - spoji brojeve i riječi:</vt:lpstr>
      <vt:lpstr>An airplane procedure - spoji brojeve i proceduru na aerodromu </vt:lpstr>
      <vt:lpstr>Clothes -na list papira zapiši opisani odjevni predmet. Napiši odgovarajući član uz odjevni predmet. </vt:lpstr>
      <vt:lpstr>Writing an e-mail -pročitaj i posloži rečenice pravilnim redoslijedom</vt:lpstr>
      <vt:lpstr>Scotland Quiz – How much do you know about Scotland - otvori poveznicu i riješi kviz o Škotskoj.</vt:lpstr>
      <vt:lpstr>GRAMMAR </vt:lpstr>
      <vt:lpstr>Present Simple or Present Continuous -napiši odgovore na papir, a zatim provjeri</vt:lpstr>
      <vt:lpstr>Present Continuous and Future Simple -napiši odgovore na papir, a zatim provjeri </vt:lpstr>
      <vt:lpstr>Going to future -napiši odgovore na papir, a zatim provjeri </vt:lpstr>
      <vt:lpstr>much, many, some, any, a, an, - napiši odgovore na papir, a zatim provjeri</vt:lpstr>
      <vt:lpstr>LET’S CHECK!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Unit 4 Revision</dc:title>
  <dc:creator>Ivona Zdunić</dc:creator>
  <cp:lastModifiedBy>Sanja</cp:lastModifiedBy>
  <cp:revision>14</cp:revision>
  <dcterms:created xsi:type="dcterms:W3CDTF">2020-05-03T16:53:51Z</dcterms:created>
  <dcterms:modified xsi:type="dcterms:W3CDTF">2020-05-04T17:08:21Z</dcterms:modified>
</cp:coreProperties>
</file>